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9" r:id="rId1"/>
    <p:sldMasterId id="2147483693" r:id="rId2"/>
  </p:sldMasterIdLst>
  <p:notesMasterIdLst>
    <p:notesMasterId r:id="rId38"/>
  </p:notesMasterIdLst>
  <p:handoutMasterIdLst>
    <p:handoutMasterId r:id="rId39"/>
  </p:handoutMasterIdLst>
  <p:sldIdLst>
    <p:sldId id="563" r:id="rId3"/>
    <p:sldId id="568" r:id="rId4"/>
    <p:sldId id="690" r:id="rId5"/>
    <p:sldId id="507" r:id="rId6"/>
    <p:sldId id="691" r:id="rId7"/>
    <p:sldId id="505" r:id="rId8"/>
    <p:sldId id="681" r:id="rId9"/>
    <p:sldId id="574" r:id="rId10"/>
    <p:sldId id="512" r:id="rId11"/>
    <p:sldId id="683" r:id="rId12"/>
    <p:sldId id="428" r:id="rId13"/>
    <p:sldId id="687" r:id="rId14"/>
    <p:sldId id="614" r:id="rId15"/>
    <p:sldId id="688" r:id="rId16"/>
    <p:sldId id="615" r:id="rId17"/>
    <p:sldId id="689" r:id="rId18"/>
    <p:sldId id="627" r:id="rId19"/>
    <p:sldId id="693" r:id="rId20"/>
    <p:sldId id="620" r:id="rId21"/>
    <p:sldId id="694" r:id="rId22"/>
    <p:sldId id="625" r:id="rId23"/>
    <p:sldId id="695" r:id="rId24"/>
    <p:sldId id="661" r:id="rId25"/>
    <p:sldId id="700" r:id="rId26"/>
    <p:sldId id="662" r:id="rId27"/>
    <p:sldId id="698" r:id="rId28"/>
    <p:sldId id="663" r:id="rId29"/>
    <p:sldId id="677" r:id="rId30"/>
    <p:sldId id="678" r:id="rId31"/>
    <p:sldId id="708" r:id="rId32"/>
    <p:sldId id="679" r:id="rId33"/>
    <p:sldId id="709" r:id="rId34"/>
    <p:sldId id="659" r:id="rId35"/>
    <p:sldId id="680" r:id="rId36"/>
    <p:sldId id="697" r:id="rId3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289B8F2-35F0-447C-8C00-3795BE4C4A65}">
          <p14:sldIdLst>
            <p14:sldId id="563"/>
          </p14:sldIdLst>
        </p14:section>
        <p14:section name="Testing Rules - All Subjects" id="{02ECE2CF-30C7-4B08-A360-0B63203B8DB7}">
          <p14:sldIdLst>
            <p14:sldId id="568"/>
            <p14:sldId id="690"/>
            <p14:sldId id="507"/>
            <p14:sldId id="691"/>
            <p14:sldId id="505"/>
            <p14:sldId id="681"/>
            <p14:sldId id="574"/>
            <p14:sldId id="512"/>
            <p14:sldId id="683"/>
          </p14:sldIdLst>
        </p14:section>
        <p14:section name="FAST Reading" id="{5FE156D3-3071-4607-9C67-314CE9D2241C}">
          <p14:sldIdLst>
            <p14:sldId id="428"/>
            <p14:sldId id="687"/>
          </p14:sldIdLst>
        </p14:section>
        <p14:section name="FAST Mathematics and B.E.S.T. EOC" id="{BACDDFF7-64D6-4E3D-8DDD-1E1FE4DC013C}">
          <p14:sldIdLst>
            <p14:sldId id="614"/>
            <p14:sldId id="688"/>
            <p14:sldId id="615"/>
            <p14:sldId id="689"/>
          </p14:sldIdLst>
        </p14:section>
        <p14:section name="Science and Social Studies" id="{AF0B4508-7084-450E-9B1C-A4DA1A6BE592}">
          <p14:sldIdLst>
            <p14:sldId id="627"/>
            <p14:sldId id="693"/>
            <p14:sldId id="620"/>
            <p14:sldId id="694"/>
            <p14:sldId id="625"/>
            <p14:sldId id="695"/>
          </p14:sldIdLst>
        </p14:section>
        <p14:section name="All Tests - Ending the Test" id="{6EF70C35-571F-4687-B05A-B12C6DEA1C45}">
          <p14:sldIdLst>
            <p14:sldId id="661"/>
            <p14:sldId id="700"/>
            <p14:sldId id="662"/>
            <p14:sldId id="698"/>
            <p14:sldId id="663"/>
            <p14:sldId id="677"/>
            <p14:sldId id="678"/>
            <p14:sldId id="708"/>
            <p14:sldId id="679"/>
            <p14:sldId id="709"/>
            <p14:sldId id="659"/>
            <p14:sldId id="680"/>
            <p14:sldId id="6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ED3E29-4223-032E-BA06-306CA5EC7A2A}" name="Jenny Black" initials="JB" userId="Jenny Black" providerId="None"/>
  <p188:author id="{11D82E65-C864-2119-4983-AD9DE355AD14}" name="Bowman, Robert" initials="RB" userId="S::Robert.Bowman@fldoe.org::2e49a8f1-01d3-4edc-9830-584c6036c622" providerId="AD"/>
  <p188:author id="{2D628E77-4824-1EA7-DDF9-AA585B8A711F}" name="Visconti, Kath" initials="KV" userId="S::Kath.Visconti@fldoe.org::b302af3d-d695-4887-90ca-6b65d0f0ecf5" providerId="AD"/>
  <p188:author id="{E6D357A9-2BD2-0BCC-DDA5-038FA49F36A1}" name="Jessica Graverholt" initials="JG" userId="S::Jessica.Graverholt@fldoe.org::60236c7f-43df-406b-a1ae-dcc517e79422" providerId="AD"/>
  <p188:author id="{C37CCBD4-9E09-4656-1336-7077D084DB36}" name="Kendrick, Joshua" initials="JK" userId="S::Joshua.Kendrick@fldoe.org::64bbac27-2c27-4f87-8b1e-ca081aafc3e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afulli, Gaylene" initials="GSC" lastIdx="112" clrIdx="0"/>
  <p:cmAuthor id="7" name="Ash, Austen" initials="AA" lastIdx="2" clrIdx="7"/>
  <p:cmAuthor id="1" name="Durgin, Meredith" initials="MD" lastIdx="9" clrIdx="1"/>
  <p:cmAuthor id="8" name="Kendrick, Joshua" initials="KJ" lastIdx="1" clrIdx="8"/>
  <p:cmAuthor id="2" name="Tsakeris, Stacy" initials="TS" lastIdx="10" clrIdx="2"/>
  <p:cmAuthor id="9" name="Nobles, Alexia" initials="NA" lastIdx="7" clrIdx="9">
    <p:extLst>
      <p:ext uri="{19B8F6BF-5375-455C-9EA6-DF929625EA0E}">
        <p15:presenceInfo xmlns:p15="http://schemas.microsoft.com/office/powerpoint/2012/main" userId="S-1-5-21-2011038089-1331910415-1862565094-64789" providerId="AD"/>
      </p:ext>
    </p:extLst>
  </p:cmAuthor>
  <p:cmAuthor id="3" name="Dwyer, Marilyn" initials="DM" lastIdx="6" clrIdx="3"/>
  <p:cmAuthor id="10" name="Lee, Susan" initials="LS" lastIdx="25" clrIdx="10">
    <p:extLst>
      <p:ext uri="{19B8F6BF-5375-455C-9EA6-DF929625EA0E}">
        <p15:presenceInfo xmlns:p15="http://schemas.microsoft.com/office/powerpoint/2012/main" userId="S-1-5-21-2011038089-1331910415-1862565094-20937" providerId="AD"/>
      </p:ext>
    </p:extLst>
  </p:cmAuthor>
  <p:cmAuthor id="4" name="Bowman, Robert" initials="BR" lastIdx="6" clrIdx="4"/>
  <p:cmAuthor id="5" name="Graverholt, Jessica" initials="GJ" lastIdx="19" clrIdx="5"/>
  <p:cmAuthor id="6" name="Black, Jenny" initials="BJ" lastIdx="18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89D02A"/>
    <a:srgbClr val="AEE169"/>
    <a:srgbClr val="003366"/>
    <a:srgbClr val="000086"/>
    <a:srgbClr val="003399"/>
    <a:srgbClr val="000066"/>
    <a:srgbClr val="E9EBF0"/>
    <a:srgbClr val="85A2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3476" autoAdjust="0"/>
  </p:normalViewPr>
  <p:slideViewPr>
    <p:cSldViewPr>
      <p:cViewPr varScale="1">
        <p:scale>
          <a:sx n="100" d="100"/>
          <a:sy n="100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-7500"/>
    </p:cViewPr>
  </p:sorterViewPr>
  <p:notesViewPr>
    <p:cSldViewPr>
      <p:cViewPr varScale="1">
        <p:scale>
          <a:sx n="65" d="100"/>
          <a:sy n="65" d="100"/>
        </p:scale>
        <p:origin x="3048" y="53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3B65C-6231-4FFB-A778-0DF4D8315D8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7FA02-7571-4F18-BAB0-BDA1F26F489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Let’s talk about the  term</a:t>
          </a:r>
          <a:b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</a:br>
          <a:r>
            <a:rPr lang="en-US" sz="3600" b="1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rPr>
            <a:t>test invalidation.</a:t>
          </a:r>
        </a:p>
      </dgm:t>
    </dgm:pt>
    <dgm:pt modelId="{155DF7D4-87EA-41B5-8AF5-66B6ACA64C5F}" type="parTrans" cxnId="{0FDF1FB7-8084-4172-BCF1-6794BCBB7153}">
      <dgm:prSet/>
      <dgm:spPr/>
      <dgm:t>
        <a:bodyPr/>
        <a:lstStyle/>
        <a:p>
          <a:endParaRPr lang="en-US"/>
        </a:p>
      </dgm:t>
    </dgm:pt>
    <dgm:pt modelId="{636DEAD7-A8B1-43EB-8C1A-64576CBF8629}" type="sibTrans" cxnId="{0FDF1FB7-8084-4172-BCF1-6794BCBB7153}">
      <dgm:prSet/>
      <dgm:spPr/>
      <dgm:t>
        <a:bodyPr/>
        <a:lstStyle/>
        <a:p>
          <a:endParaRPr lang="en-US"/>
        </a:p>
      </dgm:t>
    </dgm:pt>
    <dgm:pt modelId="{515CD2AD-634C-46D7-901F-7A463D96702C}">
      <dgm:prSet custT="1"/>
      <dgm:spPr/>
      <dgm:t>
        <a:bodyPr/>
        <a:lstStyle/>
        <a:p>
          <a:pPr algn="r" rtl="0"/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important for you </a:t>
          </a:r>
          <a:b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to understand what it means </a:t>
          </a:r>
          <a:b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b="1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so it won’t happen to you!</a:t>
          </a:r>
        </a:p>
      </dgm:t>
    </dgm:pt>
    <dgm:pt modelId="{BFFBBB5B-F176-4C6C-A4C8-B17B7983F49E}" type="parTrans" cxnId="{693C564C-99D2-4109-898D-24CC715F7D3D}">
      <dgm:prSet/>
      <dgm:spPr/>
      <dgm:t>
        <a:bodyPr/>
        <a:lstStyle/>
        <a:p>
          <a:endParaRPr lang="en-US"/>
        </a:p>
      </dgm:t>
    </dgm:pt>
    <dgm:pt modelId="{D08B76FF-B73A-45EE-B23B-7A28174A44C6}" type="sibTrans" cxnId="{693C564C-99D2-4109-898D-24CC715F7D3D}">
      <dgm:prSet/>
      <dgm:spPr/>
      <dgm:t>
        <a:bodyPr/>
        <a:lstStyle/>
        <a:p>
          <a:endParaRPr lang="en-US"/>
        </a:p>
      </dgm:t>
    </dgm:pt>
    <dgm:pt modelId="{3EEC52AB-6095-4623-BF4E-BFCDD8B52B71}" type="pres">
      <dgm:prSet presAssocID="{8073B65C-6231-4FFB-A778-0DF4D8315D86}" presName="Name0" presStyleCnt="0">
        <dgm:presLayoutVars>
          <dgm:chMax val="2"/>
          <dgm:chPref val="2"/>
          <dgm:animLvl val="lvl"/>
        </dgm:presLayoutVars>
      </dgm:prSet>
      <dgm:spPr/>
    </dgm:pt>
    <dgm:pt modelId="{407564FE-8553-4000-B112-438BC44840FE}" type="pres">
      <dgm:prSet presAssocID="{8073B65C-6231-4FFB-A778-0DF4D8315D86}" presName="LeftText" presStyleLbl="revTx" presStyleIdx="0" presStyleCnt="0">
        <dgm:presLayoutVars>
          <dgm:bulletEnabled val="1"/>
        </dgm:presLayoutVars>
      </dgm:prSet>
      <dgm:spPr/>
    </dgm:pt>
    <dgm:pt modelId="{14CEF67E-D796-45FE-BB7C-7AB191374BD3}" type="pres">
      <dgm:prSet presAssocID="{8073B65C-6231-4FFB-A778-0DF4D8315D86}" presName="LeftNode" presStyleLbl="bgImgPlace1" presStyleIdx="0" presStyleCnt="2" custScaleX="134836" custLinFactNeighborX="-12133">
        <dgm:presLayoutVars>
          <dgm:chMax val="2"/>
          <dgm:chPref val="2"/>
        </dgm:presLayoutVars>
      </dgm:prSet>
      <dgm:spPr/>
    </dgm:pt>
    <dgm:pt modelId="{F5FF5D77-FA63-4F83-91BD-9A82B5ED34FB}" type="pres">
      <dgm:prSet presAssocID="{8073B65C-6231-4FFB-A778-0DF4D8315D86}" presName="RightText" presStyleLbl="revTx" presStyleIdx="0" presStyleCnt="0">
        <dgm:presLayoutVars>
          <dgm:bulletEnabled val="1"/>
        </dgm:presLayoutVars>
      </dgm:prSet>
      <dgm:spPr/>
    </dgm:pt>
    <dgm:pt modelId="{C0C1902E-9A0B-4BD5-89B4-8EB19BE964CB}" type="pres">
      <dgm:prSet presAssocID="{8073B65C-6231-4FFB-A778-0DF4D8315D86}" presName="RightNode" presStyleLbl="bgImgPlace1" presStyleIdx="1" presStyleCnt="2" custScaleY="108119">
        <dgm:presLayoutVars>
          <dgm:chMax val="0"/>
          <dgm:chPref val="0"/>
        </dgm:presLayoutVars>
      </dgm:prSet>
      <dgm:spPr/>
    </dgm:pt>
    <dgm:pt modelId="{09779567-A6D7-454F-AEC9-6088E95E30A4}" type="pres">
      <dgm:prSet presAssocID="{8073B65C-6231-4FFB-A778-0DF4D8315D86}" presName="TopArrow" presStyleLbl="node1" presStyleIdx="0" presStyleCnt="2" custScaleX="105615" custScaleY="115719" custLinFactNeighborX="-1610" custLinFactNeighborY="-3645"/>
      <dgm:spPr/>
    </dgm:pt>
    <dgm:pt modelId="{142E0C9A-1BE5-45B2-B324-9EF1B0506BC9}" type="pres">
      <dgm:prSet presAssocID="{8073B65C-6231-4FFB-A778-0DF4D8315D86}" presName="BottomArrow" presStyleLbl="node1" presStyleIdx="1" presStyleCnt="2"/>
      <dgm:spPr/>
    </dgm:pt>
  </dgm:ptLst>
  <dgm:cxnLst>
    <dgm:cxn modelId="{693C564C-99D2-4109-898D-24CC715F7D3D}" srcId="{8073B65C-6231-4FFB-A778-0DF4D8315D86}" destId="{515CD2AD-634C-46D7-901F-7A463D96702C}" srcOrd="1" destOrd="0" parTransId="{BFFBBB5B-F176-4C6C-A4C8-B17B7983F49E}" sibTransId="{D08B76FF-B73A-45EE-B23B-7A28174A44C6}"/>
    <dgm:cxn modelId="{2F675D7E-DB92-4416-9641-FFB662D1A659}" type="presOf" srcId="{515CD2AD-634C-46D7-901F-7A463D96702C}" destId="{F5FF5D77-FA63-4F83-91BD-9A82B5ED34FB}" srcOrd="0" destOrd="0" presId="urn:microsoft.com/office/officeart/2009/layout/ReverseList"/>
    <dgm:cxn modelId="{63FEFB9A-8946-4148-A7DF-D4379EE4FD5F}" type="presOf" srcId="{02A7FA02-7571-4F18-BAB0-BDA1F26F4895}" destId="{407564FE-8553-4000-B112-438BC44840FE}" srcOrd="0" destOrd="0" presId="urn:microsoft.com/office/officeart/2009/layout/ReverseList"/>
    <dgm:cxn modelId="{0FDF1FB7-8084-4172-BCF1-6794BCBB7153}" srcId="{8073B65C-6231-4FFB-A778-0DF4D8315D86}" destId="{02A7FA02-7571-4F18-BAB0-BDA1F26F4895}" srcOrd="0" destOrd="0" parTransId="{155DF7D4-87EA-41B5-8AF5-66B6ACA64C5F}" sibTransId="{636DEAD7-A8B1-43EB-8C1A-64576CBF8629}"/>
    <dgm:cxn modelId="{D90604D3-20F2-40AB-A800-89CBC9BFFA50}" type="presOf" srcId="{02A7FA02-7571-4F18-BAB0-BDA1F26F4895}" destId="{14CEF67E-D796-45FE-BB7C-7AB191374BD3}" srcOrd="1" destOrd="0" presId="urn:microsoft.com/office/officeart/2009/layout/ReverseList"/>
    <dgm:cxn modelId="{31D255F5-4BFE-4E4E-822E-A8466DCB9B29}" type="presOf" srcId="{515CD2AD-634C-46D7-901F-7A463D96702C}" destId="{C0C1902E-9A0B-4BD5-89B4-8EB19BE964CB}" srcOrd="1" destOrd="0" presId="urn:microsoft.com/office/officeart/2009/layout/ReverseList"/>
    <dgm:cxn modelId="{EC57C2FD-AAC6-4830-9E47-60B347FF21D3}" type="presOf" srcId="{8073B65C-6231-4FFB-A778-0DF4D8315D86}" destId="{3EEC52AB-6095-4623-BF4E-BFCDD8B52B71}" srcOrd="0" destOrd="0" presId="urn:microsoft.com/office/officeart/2009/layout/ReverseList"/>
    <dgm:cxn modelId="{03276F36-F430-4667-BB3B-5BE019FC3FD0}" type="presParOf" srcId="{3EEC52AB-6095-4623-BF4E-BFCDD8B52B71}" destId="{407564FE-8553-4000-B112-438BC44840FE}" srcOrd="0" destOrd="0" presId="urn:microsoft.com/office/officeart/2009/layout/ReverseList"/>
    <dgm:cxn modelId="{8A7CBD3E-CA2F-4F25-B88A-729A70DCEF89}" type="presParOf" srcId="{3EEC52AB-6095-4623-BF4E-BFCDD8B52B71}" destId="{14CEF67E-D796-45FE-BB7C-7AB191374BD3}" srcOrd="1" destOrd="0" presId="urn:microsoft.com/office/officeart/2009/layout/ReverseList"/>
    <dgm:cxn modelId="{34B4C62D-F6A6-4146-A945-6AAC047BA7B3}" type="presParOf" srcId="{3EEC52AB-6095-4623-BF4E-BFCDD8B52B71}" destId="{F5FF5D77-FA63-4F83-91BD-9A82B5ED34FB}" srcOrd="2" destOrd="0" presId="urn:microsoft.com/office/officeart/2009/layout/ReverseList"/>
    <dgm:cxn modelId="{B063C6DF-F6D6-4A2D-85B2-4D03F6F8E21E}" type="presParOf" srcId="{3EEC52AB-6095-4623-BF4E-BFCDD8B52B71}" destId="{C0C1902E-9A0B-4BD5-89B4-8EB19BE964CB}" srcOrd="3" destOrd="0" presId="urn:microsoft.com/office/officeart/2009/layout/ReverseList"/>
    <dgm:cxn modelId="{55817ACE-7A7A-4579-9515-C8A8190B1214}" type="presParOf" srcId="{3EEC52AB-6095-4623-BF4E-BFCDD8B52B71}" destId="{09779567-A6D7-454F-AEC9-6088E95E30A4}" srcOrd="4" destOrd="0" presId="urn:microsoft.com/office/officeart/2009/layout/ReverseList"/>
    <dgm:cxn modelId="{9601D2A5-04BE-4A8F-BCD8-20042C88B81B}" type="presParOf" srcId="{3EEC52AB-6095-4623-BF4E-BFCDD8B52B71}" destId="{142E0C9A-1BE5-45B2-B324-9EF1B0506BC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3B65C-6231-4FFB-A778-0DF4D8315D8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7FA02-7571-4F18-BAB0-BDA1F26F489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3600" b="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Hablemos</a:t>
          </a:r>
          <a: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 del </a:t>
          </a:r>
          <a:r>
            <a:rPr lang="en-US" sz="3600" b="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término</a:t>
          </a:r>
          <a: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 </a:t>
          </a:r>
          <a:r>
            <a:rPr lang="en-US" sz="3600" b="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invalidación</a:t>
          </a:r>
          <a: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 de la </a:t>
          </a:r>
          <a:r>
            <a:rPr lang="en-US" sz="3600" b="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prueba</a:t>
          </a:r>
          <a: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.</a:t>
          </a:r>
          <a:endParaRPr lang="en-US" sz="3600" b="1" dirty="0">
            <a:solidFill>
              <a:schemeClr val="accent3">
                <a:lumMod val="60000"/>
                <a:lumOff val="40000"/>
              </a:schemeClr>
            </a:solidFill>
            <a:latin typeface="Franklin Gothic Medium Cond" panose="020B0606030402020204" pitchFamily="34" charset="0"/>
          </a:endParaRPr>
        </a:p>
      </dgm:t>
    </dgm:pt>
    <dgm:pt modelId="{155DF7D4-87EA-41B5-8AF5-66B6ACA64C5F}" type="parTrans" cxnId="{0FDF1FB7-8084-4172-BCF1-6794BCBB7153}">
      <dgm:prSet/>
      <dgm:spPr/>
      <dgm:t>
        <a:bodyPr/>
        <a:lstStyle/>
        <a:p>
          <a:endParaRPr lang="en-US"/>
        </a:p>
      </dgm:t>
    </dgm:pt>
    <dgm:pt modelId="{636DEAD7-A8B1-43EB-8C1A-64576CBF8629}" type="sibTrans" cxnId="{0FDF1FB7-8084-4172-BCF1-6794BCBB7153}">
      <dgm:prSet/>
      <dgm:spPr/>
      <dgm:t>
        <a:bodyPr/>
        <a:lstStyle/>
        <a:p>
          <a:endParaRPr lang="en-US"/>
        </a:p>
      </dgm:t>
    </dgm:pt>
    <dgm:pt modelId="{515CD2AD-634C-46D7-901F-7A463D96702C}">
      <dgm:prSet custT="1"/>
      <dgm:spPr/>
      <dgm:t>
        <a:bodyPr/>
        <a:lstStyle/>
        <a:p>
          <a:pPr algn="r" rtl="0"/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Es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importante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para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ti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para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entender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lo que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significa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¡para que no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te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pase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a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ti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!</a:t>
          </a:r>
          <a:endParaRPr lang="en-US" sz="2500" b="1" dirty="0">
            <a:solidFill>
              <a:schemeClr val="accent1">
                <a:lumMod val="75000"/>
              </a:schemeClr>
            </a:solidFill>
            <a:latin typeface="Franklin Gothic Medium Cond" panose="020B0606030402020204" pitchFamily="34" charset="0"/>
          </a:endParaRPr>
        </a:p>
      </dgm:t>
    </dgm:pt>
    <dgm:pt modelId="{BFFBBB5B-F176-4C6C-A4C8-B17B7983F49E}" type="parTrans" cxnId="{693C564C-99D2-4109-898D-24CC715F7D3D}">
      <dgm:prSet/>
      <dgm:spPr/>
      <dgm:t>
        <a:bodyPr/>
        <a:lstStyle/>
        <a:p>
          <a:endParaRPr lang="en-US"/>
        </a:p>
      </dgm:t>
    </dgm:pt>
    <dgm:pt modelId="{D08B76FF-B73A-45EE-B23B-7A28174A44C6}" type="sibTrans" cxnId="{693C564C-99D2-4109-898D-24CC715F7D3D}">
      <dgm:prSet/>
      <dgm:spPr/>
      <dgm:t>
        <a:bodyPr/>
        <a:lstStyle/>
        <a:p>
          <a:endParaRPr lang="en-US"/>
        </a:p>
      </dgm:t>
    </dgm:pt>
    <dgm:pt modelId="{3EEC52AB-6095-4623-BF4E-BFCDD8B52B71}" type="pres">
      <dgm:prSet presAssocID="{8073B65C-6231-4FFB-A778-0DF4D8315D86}" presName="Name0" presStyleCnt="0">
        <dgm:presLayoutVars>
          <dgm:chMax val="2"/>
          <dgm:chPref val="2"/>
          <dgm:animLvl val="lvl"/>
        </dgm:presLayoutVars>
      </dgm:prSet>
      <dgm:spPr/>
    </dgm:pt>
    <dgm:pt modelId="{407564FE-8553-4000-B112-438BC44840FE}" type="pres">
      <dgm:prSet presAssocID="{8073B65C-6231-4FFB-A778-0DF4D8315D86}" presName="LeftText" presStyleLbl="revTx" presStyleIdx="0" presStyleCnt="0">
        <dgm:presLayoutVars>
          <dgm:bulletEnabled val="1"/>
        </dgm:presLayoutVars>
      </dgm:prSet>
      <dgm:spPr/>
    </dgm:pt>
    <dgm:pt modelId="{14CEF67E-D796-45FE-BB7C-7AB191374BD3}" type="pres">
      <dgm:prSet presAssocID="{8073B65C-6231-4FFB-A778-0DF4D8315D86}" presName="LeftNode" presStyleLbl="bgImgPlace1" presStyleIdx="0" presStyleCnt="2" custScaleX="134836" custLinFactNeighborX="-12133">
        <dgm:presLayoutVars>
          <dgm:chMax val="2"/>
          <dgm:chPref val="2"/>
        </dgm:presLayoutVars>
      </dgm:prSet>
      <dgm:spPr/>
    </dgm:pt>
    <dgm:pt modelId="{F5FF5D77-FA63-4F83-91BD-9A82B5ED34FB}" type="pres">
      <dgm:prSet presAssocID="{8073B65C-6231-4FFB-A778-0DF4D8315D86}" presName="RightText" presStyleLbl="revTx" presStyleIdx="0" presStyleCnt="0">
        <dgm:presLayoutVars>
          <dgm:bulletEnabled val="1"/>
        </dgm:presLayoutVars>
      </dgm:prSet>
      <dgm:spPr/>
    </dgm:pt>
    <dgm:pt modelId="{C0C1902E-9A0B-4BD5-89B4-8EB19BE964CB}" type="pres">
      <dgm:prSet presAssocID="{8073B65C-6231-4FFB-A778-0DF4D8315D86}" presName="RightNode" presStyleLbl="bgImgPlace1" presStyleIdx="1" presStyleCnt="2" custScaleY="108119">
        <dgm:presLayoutVars>
          <dgm:chMax val="0"/>
          <dgm:chPref val="0"/>
        </dgm:presLayoutVars>
      </dgm:prSet>
      <dgm:spPr/>
    </dgm:pt>
    <dgm:pt modelId="{09779567-A6D7-454F-AEC9-6088E95E30A4}" type="pres">
      <dgm:prSet presAssocID="{8073B65C-6231-4FFB-A778-0DF4D8315D86}" presName="TopArrow" presStyleLbl="node1" presStyleIdx="0" presStyleCnt="2" custScaleX="105615" custScaleY="115719" custLinFactNeighborX="-1610" custLinFactNeighborY="-3645"/>
      <dgm:spPr/>
    </dgm:pt>
    <dgm:pt modelId="{142E0C9A-1BE5-45B2-B324-9EF1B0506BC9}" type="pres">
      <dgm:prSet presAssocID="{8073B65C-6231-4FFB-A778-0DF4D8315D86}" presName="BottomArrow" presStyleLbl="node1" presStyleIdx="1" presStyleCnt="2"/>
      <dgm:spPr/>
    </dgm:pt>
  </dgm:ptLst>
  <dgm:cxnLst>
    <dgm:cxn modelId="{693C564C-99D2-4109-898D-24CC715F7D3D}" srcId="{8073B65C-6231-4FFB-A778-0DF4D8315D86}" destId="{515CD2AD-634C-46D7-901F-7A463D96702C}" srcOrd="1" destOrd="0" parTransId="{BFFBBB5B-F176-4C6C-A4C8-B17B7983F49E}" sibTransId="{D08B76FF-B73A-45EE-B23B-7A28174A44C6}"/>
    <dgm:cxn modelId="{2F675D7E-DB92-4416-9641-FFB662D1A659}" type="presOf" srcId="{515CD2AD-634C-46D7-901F-7A463D96702C}" destId="{F5FF5D77-FA63-4F83-91BD-9A82B5ED34FB}" srcOrd="0" destOrd="0" presId="urn:microsoft.com/office/officeart/2009/layout/ReverseList"/>
    <dgm:cxn modelId="{63FEFB9A-8946-4148-A7DF-D4379EE4FD5F}" type="presOf" srcId="{02A7FA02-7571-4F18-BAB0-BDA1F26F4895}" destId="{407564FE-8553-4000-B112-438BC44840FE}" srcOrd="0" destOrd="0" presId="urn:microsoft.com/office/officeart/2009/layout/ReverseList"/>
    <dgm:cxn modelId="{0FDF1FB7-8084-4172-BCF1-6794BCBB7153}" srcId="{8073B65C-6231-4FFB-A778-0DF4D8315D86}" destId="{02A7FA02-7571-4F18-BAB0-BDA1F26F4895}" srcOrd="0" destOrd="0" parTransId="{155DF7D4-87EA-41B5-8AF5-66B6ACA64C5F}" sibTransId="{636DEAD7-A8B1-43EB-8C1A-64576CBF8629}"/>
    <dgm:cxn modelId="{D90604D3-20F2-40AB-A800-89CBC9BFFA50}" type="presOf" srcId="{02A7FA02-7571-4F18-BAB0-BDA1F26F4895}" destId="{14CEF67E-D796-45FE-BB7C-7AB191374BD3}" srcOrd="1" destOrd="0" presId="urn:microsoft.com/office/officeart/2009/layout/ReverseList"/>
    <dgm:cxn modelId="{31D255F5-4BFE-4E4E-822E-A8466DCB9B29}" type="presOf" srcId="{515CD2AD-634C-46D7-901F-7A463D96702C}" destId="{C0C1902E-9A0B-4BD5-89B4-8EB19BE964CB}" srcOrd="1" destOrd="0" presId="urn:microsoft.com/office/officeart/2009/layout/ReverseList"/>
    <dgm:cxn modelId="{EC57C2FD-AAC6-4830-9E47-60B347FF21D3}" type="presOf" srcId="{8073B65C-6231-4FFB-A778-0DF4D8315D86}" destId="{3EEC52AB-6095-4623-BF4E-BFCDD8B52B71}" srcOrd="0" destOrd="0" presId="urn:microsoft.com/office/officeart/2009/layout/ReverseList"/>
    <dgm:cxn modelId="{03276F36-F430-4667-BB3B-5BE019FC3FD0}" type="presParOf" srcId="{3EEC52AB-6095-4623-BF4E-BFCDD8B52B71}" destId="{407564FE-8553-4000-B112-438BC44840FE}" srcOrd="0" destOrd="0" presId="urn:microsoft.com/office/officeart/2009/layout/ReverseList"/>
    <dgm:cxn modelId="{8A7CBD3E-CA2F-4F25-B88A-729A70DCEF89}" type="presParOf" srcId="{3EEC52AB-6095-4623-BF4E-BFCDD8B52B71}" destId="{14CEF67E-D796-45FE-BB7C-7AB191374BD3}" srcOrd="1" destOrd="0" presId="urn:microsoft.com/office/officeart/2009/layout/ReverseList"/>
    <dgm:cxn modelId="{34B4C62D-F6A6-4146-A945-6AAC047BA7B3}" type="presParOf" srcId="{3EEC52AB-6095-4623-BF4E-BFCDD8B52B71}" destId="{F5FF5D77-FA63-4F83-91BD-9A82B5ED34FB}" srcOrd="2" destOrd="0" presId="urn:microsoft.com/office/officeart/2009/layout/ReverseList"/>
    <dgm:cxn modelId="{B063C6DF-F6D6-4A2D-85B2-4D03F6F8E21E}" type="presParOf" srcId="{3EEC52AB-6095-4623-BF4E-BFCDD8B52B71}" destId="{C0C1902E-9A0B-4BD5-89B4-8EB19BE964CB}" srcOrd="3" destOrd="0" presId="urn:microsoft.com/office/officeart/2009/layout/ReverseList"/>
    <dgm:cxn modelId="{55817ACE-7A7A-4579-9515-C8A8190B1214}" type="presParOf" srcId="{3EEC52AB-6095-4623-BF4E-BFCDD8B52B71}" destId="{09779567-A6D7-454F-AEC9-6088E95E30A4}" srcOrd="4" destOrd="0" presId="urn:microsoft.com/office/officeart/2009/layout/ReverseList"/>
    <dgm:cxn modelId="{9601D2A5-04BE-4A8F-BCD8-20042C88B81B}" type="presParOf" srcId="{3EEC52AB-6095-4623-BF4E-BFCDD8B52B71}" destId="{142E0C9A-1BE5-45B2-B324-9EF1B0506BC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F67E-D796-45FE-BB7C-7AB191374BD3}">
      <dsp:nvSpPr>
        <dsp:cNvPr id="0" name=""/>
        <dsp:cNvSpPr/>
      </dsp:nvSpPr>
      <dsp:spPr>
        <a:xfrm rot="16200000">
          <a:off x="2160219" y="1235998"/>
          <a:ext cx="3161830" cy="260531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0" rIns="205740" bIns="22860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Let’s talk about the  term</a:t>
          </a:r>
          <a:b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</a:br>
          <a:r>
            <a:rPr lang="en-US" sz="3600" b="1" kern="1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rPr>
            <a:t>test invalidation.</a:t>
          </a:r>
        </a:p>
      </dsp:txBody>
      <dsp:txXfrm rot="5400000">
        <a:off x="2565678" y="1084947"/>
        <a:ext cx="2478115" cy="2907422"/>
      </dsp:txXfrm>
    </dsp:sp>
    <dsp:sp modelId="{C0C1902E-9A0B-4BD5-89B4-8EB19BE964CB}">
      <dsp:nvSpPr>
        <dsp:cNvPr id="0" name=""/>
        <dsp:cNvSpPr/>
      </dsp:nvSpPr>
      <dsp:spPr>
        <a:xfrm rot="5400000">
          <a:off x="4286251" y="1572551"/>
          <a:ext cx="3418539" cy="193221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58750" rIns="95250" bIns="158750" numCol="1" spcCol="1270" anchor="t" anchorCtr="0">
          <a:noAutofit/>
        </a:bodyPr>
        <a:lstStyle/>
        <a:p>
          <a:pPr marL="0" lvl="0" indent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important for you </a:t>
          </a:r>
          <a:b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to understand what it means </a:t>
          </a:r>
          <a:b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b="1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so it won’t happen to you!</a:t>
          </a:r>
        </a:p>
      </dsp:txBody>
      <dsp:txXfrm rot="-5400000">
        <a:off x="5029414" y="923728"/>
        <a:ext cx="1837873" cy="3229859"/>
      </dsp:txXfrm>
    </dsp:sp>
    <dsp:sp modelId="{09779567-A6D7-454F-AEC9-6088E95E30A4}">
      <dsp:nvSpPr>
        <dsp:cNvPr id="0" name=""/>
        <dsp:cNvSpPr/>
      </dsp:nvSpPr>
      <dsp:spPr>
        <a:xfrm>
          <a:off x="3886140" y="-152998"/>
          <a:ext cx="2133371" cy="23373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E0C9A-1BE5-45B2-B324-9EF1B0506BC9}">
      <dsp:nvSpPr>
        <dsp:cNvPr id="0" name=""/>
        <dsp:cNvSpPr/>
      </dsp:nvSpPr>
      <dsp:spPr>
        <a:xfrm rot="10800000">
          <a:off x="3975372" y="2977596"/>
          <a:ext cx="2019951" cy="201985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F67E-D796-45FE-BB7C-7AB191374BD3}">
      <dsp:nvSpPr>
        <dsp:cNvPr id="0" name=""/>
        <dsp:cNvSpPr/>
      </dsp:nvSpPr>
      <dsp:spPr>
        <a:xfrm rot="16200000">
          <a:off x="2160219" y="1235998"/>
          <a:ext cx="3161830" cy="260531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0" rIns="205740" bIns="22860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Hablemos</a:t>
          </a:r>
          <a: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 del </a:t>
          </a:r>
          <a:r>
            <a:rPr lang="en-US" sz="3600" b="0" kern="120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término</a:t>
          </a:r>
          <a: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 </a:t>
          </a:r>
          <a:r>
            <a:rPr lang="en-US" sz="3600" b="0" kern="120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invalidación</a:t>
          </a:r>
          <a: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 de la </a:t>
          </a:r>
          <a:r>
            <a:rPr lang="en-US" sz="3600" b="0" kern="120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prueba</a:t>
          </a:r>
          <a: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.</a:t>
          </a:r>
          <a:endParaRPr lang="en-US" sz="3600" b="1" kern="1200" dirty="0">
            <a:solidFill>
              <a:schemeClr val="accent3">
                <a:lumMod val="60000"/>
                <a:lumOff val="40000"/>
              </a:schemeClr>
            </a:solidFill>
            <a:latin typeface="Franklin Gothic Medium Cond" panose="020B0606030402020204" pitchFamily="34" charset="0"/>
          </a:endParaRPr>
        </a:p>
      </dsp:txBody>
      <dsp:txXfrm rot="5400000">
        <a:off x="2565678" y="1084947"/>
        <a:ext cx="2478115" cy="2907422"/>
      </dsp:txXfrm>
    </dsp:sp>
    <dsp:sp modelId="{C0C1902E-9A0B-4BD5-89B4-8EB19BE964CB}">
      <dsp:nvSpPr>
        <dsp:cNvPr id="0" name=""/>
        <dsp:cNvSpPr/>
      </dsp:nvSpPr>
      <dsp:spPr>
        <a:xfrm rot="5400000">
          <a:off x="4286251" y="1572551"/>
          <a:ext cx="3418539" cy="193221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58750" rIns="95250" bIns="158750" numCol="1" spcCol="1270" anchor="t" anchorCtr="0">
          <a:noAutofit/>
        </a:bodyPr>
        <a:lstStyle/>
        <a:p>
          <a:pPr marL="0" lvl="0" indent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Es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importante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para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ti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para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entender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lo que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significa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¡para que no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te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pase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a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ti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!</a:t>
          </a:r>
          <a:endParaRPr lang="en-US" sz="2500" b="1" kern="1200" dirty="0">
            <a:solidFill>
              <a:schemeClr val="accent1">
                <a:lumMod val="75000"/>
              </a:schemeClr>
            </a:solidFill>
            <a:latin typeface="Franklin Gothic Medium Cond" panose="020B0606030402020204" pitchFamily="34" charset="0"/>
          </a:endParaRPr>
        </a:p>
      </dsp:txBody>
      <dsp:txXfrm rot="-5400000">
        <a:off x="5029414" y="923728"/>
        <a:ext cx="1837873" cy="3229859"/>
      </dsp:txXfrm>
    </dsp:sp>
    <dsp:sp modelId="{09779567-A6D7-454F-AEC9-6088E95E30A4}">
      <dsp:nvSpPr>
        <dsp:cNvPr id="0" name=""/>
        <dsp:cNvSpPr/>
      </dsp:nvSpPr>
      <dsp:spPr>
        <a:xfrm>
          <a:off x="3886140" y="-152998"/>
          <a:ext cx="2133371" cy="23373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E0C9A-1BE5-45B2-B324-9EF1B0506BC9}">
      <dsp:nvSpPr>
        <dsp:cNvPr id="0" name=""/>
        <dsp:cNvSpPr/>
      </dsp:nvSpPr>
      <dsp:spPr>
        <a:xfrm rot="10800000">
          <a:off x="3975372" y="2977596"/>
          <a:ext cx="2019951" cy="201985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2" y="2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r">
              <a:defRPr sz="1200"/>
            </a:lvl1pPr>
          </a:lstStyle>
          <a:p>
            <a:fld id="{D397B4AA-8CD9-4BF4-BD61-4E066DDF441D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665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2" y="6658665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r">
              <a:defRPr sz="1200"/>
            </a:lvl1pPr>
          </a:lstStyle>
          <a:p>
            <a:fld id="{CD14FA9C-19BE-4B35-BDAB-FD7C46246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5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2" y="2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r">
              <a:defRPr sz="1200"/>
            </a:lvl1pPr>
          </a:lstStyle>
          <a:p>
            <a:fld id="{3769613A-7ECD-4FA3-BDAF-039FDA5AEB3A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3" rIns="93169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2"/>
            <a:ext cx="7437120" cy="3154680"/>
          </a:xfrm>
          <a:prstGeom prst="rect">
            <a:avLst/>
          </a:prstGeom>
        </p:spPr>
        <p:txBody>
          <a:bodyPr vert="horz" lIns="93169" tIns="46583" rIns="93169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665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2" y="6658665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r">
              <a:defRPr sz="1200"/>
            </a:lvl1pPr>
          </a:lstStyle>
          <a:p>
            <a:fld id="{957EAB2C-9586-4486-9901-F7EDC126C1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91AC4-6F90-4819-8E18-B383507783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43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0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83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6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83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60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44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97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9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44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54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12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9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1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02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71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42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3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36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1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21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65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56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A2D6F-074A-7839-C4F2-1E8EB67A4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3981D5-2F50-CB9D-B9DD-9A73C6161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07AE5-8693-5471-479C-B3D74D740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65BDD-3620-8511-BBA8-FD693AB42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2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10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981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7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4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2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3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91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0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3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1493085"/>
            <a:ext cx="8228413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3526373"/>
            <a:ext cx="8224837" cy="196977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618" y="6492875"/>
            <a:ext cx="49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3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86857"/>
            <a:ext cx="8224837" cy="39016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103910"/>
            <a:ext cx="8224837" cy="664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5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86857"/>
            <a:ext cx="8224837" cy="39016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103910"/>
            <a:ext cx="8224837" cy="664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2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61722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5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8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61722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3972629" cy="4230687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202659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2055813"/>
            <a:ext cx="3972629" cy="422161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202659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0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1223158"/>
            <a:ext cx="8224837" cy="736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6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1493085"/>
            <a:ext cx="8228413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3526373"/>
            <a:ext cx="8224837" cy="196977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618" y="6492875"/>
            <a:ext cx="49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8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16F0F-C103-4581-B925-E3460742FF9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502-4C06-46A2-93FC-F8C8F5AE2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9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4000" cy="85784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857844"/>
            <a:ext cx="9159240" cy="6228755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76000">
                <a:srgbClr val="3366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683811" y="1596431"/>
            <a:ext cx="822841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3893" y="3380323"/>
            <a:ext cx="8228331" cy="2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49567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971C03-E4FD-42A6-B2D5-624439E425B5}" type="slidenum">
              <a:rPr lang="en-US" smtClean="0"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57844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617707FC-F6EC-66D7-4781-24EAC78158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"/>
            <a:ext cx="2813304" cy="8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Arial"/>
          <a:ea typeface="+mn-ea"/>
          <a:cs typeface="Arial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 cap="all">
          <a:solidFill>
            <a:schemeClr val="bg1"/>
          </a:solidFill>
          <a:latin typeface="Arial Narrow"/>
          <a:ea typeface="+mn-ea"/>
          <a:cs typeface="Arial Narrow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 cap="all">
          <a:solidFill>
            <a:schemeClr val="bg1"/>
          </a:solidFill>
          <a:latin typeface="Arial Narrow"/>
          <a:ea typeface="+mn-ea"/>
          <a:cs typeface="Arial Narrow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053701"/>
            <a:ext cx="8224837" cy="77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900052"/>
            <a:ext cx="8224837" cy="433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96000" y="6310744"/>
            <a:ext cx="2971800" cy="471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2D5440F-CC2C-3704-0D24-A259A63B6B8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"/>
            <a:ext cx="2514600" cy="7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1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800" kern="1200" dirty="0">
          <a:solidFill>
            <a:srgbClr val="19569A"/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1pPr>
      <a:lvl2pPr marL="515937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2pPr>
      <a:lvl3pPr marL="744538" indent="-285750" algn="l" defTabSz="914400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3pPr>
      <a:lvl4pPr marL="1657350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SzPct val="75000"/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4pPr>
      <a:lvl5pPr marL="2114550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5pPr>
      <a:lvl6pPr marL="25717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861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13" y="1471136"/>
            <a:ext cx="9144000" cy="3785652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AEE169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Spring 2026 </a:t>
            </a:r>
            <a:br>
              <a:rPr lang="en-US" sz="6600" dirty="0">
                <a:solidFill>
                  <a:srgbClr val="AEE169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6600" dirty="0">
                <a:solidFill>
                  <a:srgbClr val="AEE169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Computer-Based</a:t>
            </a:r>
            <a:br>
              <a:rPr lang="en-US" sz="6600" dirty="0"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6600" dirty="0">
                <a:latin typeface="Franklin Gothic Medium Cond" panose="020B0606030402020204" pitchFamily="34" charset="0"/>
                <a:cs typeface="Arial" panose="020B0604020202020204" pitchFamily="34" charset="0"/>
              </a:rPr>
              <a:t>Assessments</a:t>
            </a:r>
            <a:br>
              <a:rPr lang="en-US" sz="6600" dirty="0"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Franklin Gothic Medium Cond" panose="020B0606030402020204" pitchFamily="34" charset="0"/>
                <a:cs typeface="Arial" panose="020B0604020202020204" pitchFamily="34" charset="0"/>
              </a:rPr>
              <a:t>Grades 3–10 FAST ELA Reading, Grades 3–8 FAST Mathematics, </a:t>
            </a:r>
            <a:br>
              <a:rPr lang="en-US" sz="2400" dirty="0"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Franklin Gothic Medium Cond" panose="020B0606030402020204" pitchFamily="34" charset="0"/>
                <a:cs typeface="Arial" panose="020B0604020202020204" pitchFamily="34" charset="0"/>
              </a:rPr>
              <a:t>B.E.S.T. Writing, Statewide Science, FCLE, EOC Assessments, and AP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5943600" y="6386155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Updated Spring 2026</a:t>
            </a:r>
          </a:p>
        </p:txBody>
      </p:sp>
    </p:spTree>
    <p:extLst>
      <p:ext uri="{BB962C8B-B14F-4D97-AF65-F5344CB8AC3E}">
        <p14:creationId xmlns:p14="http://schemas.microsoft.com/office/powerpoint/2010/main" val="40201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304799" y="2024687"/>
            <a:ext cx="8534401" cy="3413760"/>
          </a:xfrm>
          <a:prstGeom prst="leftRightRibbon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28927" y="2622095"/>
            <a:ext cx="2816352" cy="1672742"/>
          </a:xfrm>
          <a:custGeom>
            <a:avLst/>
            <a:gdLst>
              <a:gd name="connsiteX0" fmla="*/ 0 w 2816352"/>
              <a:gd name="connsiteY0" fmla="*/ 0 h 1672742"/>
              <a:gd name="connsiteX1" fmla="*/ 2816352 w 2816352"/>
              <a:gd name="connsiteY1" fmla="*/ 0 h 1672742"/>
              <a:gd name="connsiteX2" fmla="*/ 2816352 w 2816352"/>
              <a:gd name="connsiteY2" fmla="*/ 1672742 h 1672742"/>
              <a:gd name="connsiteX3" fmla="*/ 0 w 2816352"/>
              <a:gd name="connsiteY3" fmla="*/ 1672742 h 1672742"/>
              <a:gd name="connsiteX4" fmla="*/ 0 w 2816352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352" h="1672742">
                <a:moveTo>
                  <a:pt x="0" y="0"/>
                </a:moveTo>
                <a:lnTo>
                  <a:pt x="2816352" y="0"/>
                </a:lnTo>
                <a:lnTo>
                  <a:pt x="2816352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700" dirty="0">
                <a:latin typeface="Franklin Gothic Medium Cond" panose="020B0606030402020204" pitchFamily="34" charset="0"/>
              </a:rPr>
              <a:t>Tu maestro puede recolectar dispositivos electrónicos.</a:t>
            </a:r>
            <a:endParaRPr lang="en-US" sz="27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71999" y="3168297"/>
            <a:ext cx="3328416" cy="1672742"/>
          </a:xfrm>
          <a:custGeom>
            <a:avLst/>
            <a:gdLst>
              <a:gd name="connsiteX0" fmla="*/ 0 w 3328416"/>
              <a:gd name="connsiteY0" fmla="*/ 0 h 1672742"/>
              <a:gd name="connsiteX1" fmla="*/ 3328416 w 3328416"/>
              <a:gd name="connsiteY1" fmla="*/ 0 h 1672742"/>
              <a:gd name="connsiteX2" fmla="*/ 3328416 w 3328416"/>
              <a:gd name="connsiteY2" fmla="*/ 1672742 h 1672742"/>
              <a:gd name="connsiteX3" fmla="*/ 0 w 3328416"/>
              <a:gd name="connsiteY3" fmla="*/ 1672742 h 1672742"/>
              <a:gd name="connsiteX4" fmla="*/ 0 w 3328416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416" h="1672742">
                <a:moveTo>
                  <a:pt x="0" y="0"/>
                </a:moveTo>
                <a:lnTo>
                  <a:pt x="3328416" y="0"/>
                </a:lnTo>
                <a:lnTo>
                  <a:pt x="3328416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700" dirty="0">
                <a:latin typeface="Franklin Gothic Medium Cond" panose="020B0606030402020204" pitchFamily="34" charset="0"/>
              </a:rPr>
              <a:t>o indicarle que los guarde (en un casillero o mochila lejos de su escritorio).</a:t>
            </a:r>
            <a:endParaRPr lang="en-US" sz="27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32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Electronic Devices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1225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400" b="1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Si no estás seguro de si algo es un dispositivo electrónico, pregúntale a tu maestro antes del examen.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Dispositivos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electrónicos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9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in grades </a:t>
              </a:r>
              <a:r>
                <a:rPr lang="en-US" sz="2000" dirty="0">
                  <a:latin typeface="Franklin Gothic Medium Cond" panose="020B0606030402020204" pitchFamily="34" charset="0"/>
                </a:rPr>
                <a:t>6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–10 will take the FAST ELA Reading </a:t>
              </a:r>
              <a:r>
                <a:rPr lang="en-US" sz="2000" dirty="0">
                  <a:latin typeface="Franklin Gothic Medium Cond" panose="020B0606030402020204" pitchFamily="34" charset="0"/>
                </a:rPr>
                <a:t>assessment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on the computer.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PM1 and PM2 have 36 to 40 items on the test.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PM3 has 41 to 46 items on the test.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ELA Reading</a:t>
            </a:r>
          </a:p>
        </p:txBody>
      </p:sp>
    </p:spTree>
    <p:extLst>
      <p:ext uri="{BB962C8B-B14F-4D97-AF65-F5344CB8AC3E}">
        <p14:creationId xmlns:p14="http://schemas.microsoft.com/office/powerpoint/2010/main" val="3751975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en los grados 6 a 10 tomarán la evaluación FAST ELA Reading en la computadora.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PM1 y PM2 tienen de 36 a 40 ítems en la prueba.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PM3 tiene de 41 a 46 elementos en la prueba.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 terminado al final de la sesión, podrá continuar trabajando hasta el final del día escolar.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</a:t>
            </a:r>
            <a:r>
              <a:rPr lang="en-US" sz="44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Lectura</a:t>
            </a: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 de ELA</a:t>
            </a:r>
          </a:p>
        </p:txBody>
      </p:sp>
    </p:spTree>
    <p:extLst>
      <p:ext uri="{BB962C8B-B14F-4D97-AF65-F5344CB8AC3E}">
        <p14:creationId xmlns:p14="http://schemas.microsoft.com/office/powerpoint/2010/main" val="824182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in grades 6–8 will take the FAST Mathematics </a:t>
              </a:r>
              <a:r>
                <a:rPr lang="en-US" sz="2000" dirty="0">
                  <a:latin typeface="Franklin Gothic Medium Cond" panose="020B0606030402020204" pitchFamily="34" charset="0"/>
                </a:rPr>
                <a:t>assessment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on the computer. </a:t>
              </a:r>
              <a:r>
                <a:rPr lang="en-US" sz="2000" kern="1200" dirty="0">
                  <a:solidFill>
                    <a:srgbClr val="89D02A"/>
                  </a:solidFill>
                  <a:latin typeface="Franklin Gothic Medium Cond" panose="020B0606030402020204" pitchFamily="34" charset="0"/>
                </a:rPr>
                <a:t>Students taking Algebra or Geometry in grades 7-8 DO NOT test. 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PM1 and PM2 have 35 to 40 items on the test.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PM3 has </a:t>
              </a:r>
              <a:r>
                <a:rPr lang="en-US" sz="2000" dirty="0">
                  <a:latin typeface="Franklin Gothic Medium Cond" panose="020B0606030402020204" pitchFamily="34" charset="0"/>
                </a:rPr>
                <a:t>39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to 45 items on the test.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Mathematics</a:t>
            </a:r>
          </a:p>
        </p:txBody>
      </p:sp>
    </p:spTree>
    <p:extLst>
      <p:ext uri="{BB962C8B-B14F-4D97-AF65-F5344CB8AC3E}">
        <p14:creationId xmlns:p14="http://schemas.microsoft.com/office/powerpoint/2010/main" val="22685566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>
                  <a:latin typeface="Franklin Gothic Medium Cond" panose="020B0606030402020204" pitchFamily="34" charset="0"/>
                </a:rPr>
                <a:t>Los estudiantes de 6.° a 8.° grado tomarán la evaluación FAST de Matemáticas en la computadora. Los estudiantes que toman Álgebra o Geometría en los grados 7 y 8 NO realizan exámenes.</a:t>
              </a:r>
              <a:endParaRPr lang="en-US" kern="1200" dirty="0">
                <a:solidFill>
                  <a:srgbClr val="89D02A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PM1 y PM2 tienen entre 35 y 40 ítems en la prueba.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PM3 tiene de 39 a 45 elementos en la prueba.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 terminado al final de la sesión, podrá continuar trabajando hasta el final del día escolar.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</a:t>
            </a:r>
            <a:r>
              <a:rPr lang="en-US" sz="44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Matemáticas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33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enrolled in Algebra 1 or Geometry will take the B.E.S.T. </a:t>
              </a:r>
              <a:r>
                <a:rPr lang="en-US" sz="2000" dirty="0">
                  <a:latin typeface="Franklin Gothic Medium Cond" panose="020B0606030402020204" pitchFamily="34" charset="0"/>
                </a:rPr>
                <a:t>EOC assessment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on the computer even if they are in grades 7-8. 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Algebra 1 EOC and </a:t>
              </a:r>
              <a:r>
                <a:rPr lang="en-US" sz="2000" dirty="0">
                  <a:latin typeface="Franklin Gothic Medium Cond" panose="020B0606030402020204" pitchFamily="34" charset="0"/>
                </a:rPr>
                <a:t>the Geometry EOC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have 45 to 50 items on the test.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receive a CBT Work Folder to work the problems.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B.E.S.T. EOCs</a:t>
            </a:r>
          </a:p>
        </p:txBody>
      </p:sp>
    </p:spTree>
    <p:extLst>
      <p:ext uri="{BB962C8B-B14F-4D97-AF65-F5344CB8AC3E}">
        <p14:creationId xmlns:p14="http://schemas.microsoft.com/office/powerpoint/2010/main" val="22967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matriculados en Álgebra 1 o Geometría tomarán el examen B.E.S.T. Evaluación EOC en la computadora incluso si están en los grados 7-8.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El EOC de Álgebra 1 y el EOC de Geometría tienen de 45 a 50 elementos en el examen.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recibirán una carpeta de trabajo CBT para resolver los problemas.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 terminado al final de la sesión, podrá continuar trabajando hasta el final del día escolar.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B.E.S.T. EOCs</a:t>
            </a:r>
          </a:p>
        </p:txBody>
      </p:sp>
    </p:spTree>
    <p:extLst>
      <p:ext uri="{BB962C8B-B14F-4D97-AF65-F5344CB8AC3E}">
        <p14:creationId xmlns:p14="http://schemas.microsoft.com/office/powerpoint/2010/main" val="25005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take the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Grade 8 Science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assessments on the computer.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There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is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one session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for the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Science assessments.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7" y="4352277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session will last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160 minutes</a:t>
              </a:r>
              <a:r>
                <a:rPr lang="en-US" sz="2000" b="1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and you will answer 48–54 </a:t>
              </a:r>
              <a:b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</a:b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multiple-choice questions.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Grade 8 Science</a:t>
            </a:r>
          </a:p>
        </p:txBody>
      </p:sp>
    </p:spTree>
    <p:extLst>
      <p:ext uri="{BB962C8B-B14F-4D97-AF65-F5344CB8AC3E}">
        <p14:creationId xmlns:p14="http://schemas.microsoft.com/office/powerpoint/2010/main" val="2971645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tomarán las evaluaciones de Ciencias del octavo grado en la computadora.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Hay una sesión para las evaluaciones de Ciencias.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7" y="4352277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La sesión durará 160 minutos y responderá entre 48 y 54 preguntas de opción múltiple.</a:t>
              </a:r>
              <a:endParaRPr lang="en-US" sz="2000" kern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 terminado al final de la sesión, podrá continuar trabajando hasta el final del día escolar.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Ciencias</a:t>
            </a: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 de octavo </a:t>
            </a:r>
            <a:r>
              <a:rPr lang="en-US" sz="44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grado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22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take the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Biology 1, Civics, and U.S. History EOC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assessments on the computer.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There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is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one session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for the Science/Social Studies EOC assessments.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6" y="4343400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session will last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160 minutes</a:t>
              </a:r>
              <a:r>
                <a:rPr lang="en-US" sz="2000" b="1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and you will answer around 48–56 multiple-choice questions.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Biology 1, Civics, U.S. History EOCs</a:t>
            </a:r>
          </a:p>
        </p:txBody>
      </p:sp>
    </p:spTree>
    <p:extLst>
      <p:ext uri="{BB962C8B-B14F-4D97-AF65-F5344CB8AC3E}">
        <p14:creationId xmlns:p14="http://schemas.microsoft.com/office/powerpoint/2010/main" val="228398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70727476"/>
              </p:ext>
            </p:extLst>
          </p:nvPr>
        </p:nvGraphicFramePr>
        <p:xfrm>
          <a:off x="0" y="1927225"/>
          <a:ext cx="9634538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Test Invalidation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tomarán las evaluaciones EOC de Biología 1, Educación Cívica e Historia de Estados Unidos en la computadora.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Hay una sesión para las evaluaciones EOC de Ciencias/Estudios Sociales.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6" y="4343400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La sesión durará 160 minutos y responderá entre 48 y 56 preguntas de opción múltiple.</a:t>
              </a:r>
              <a:endParaRPr lang="en-US" sz="2000" kern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 terminado al final de la sesión, podrá continuar trabajando hasta el final del día escolar.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s-ES" sz="3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Biología 1, Educación Cívica, EOC de Historia de EE. UU.</a:t>
            </a:r>
            <a:endParaRPr lang="en-US" sz="3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30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take the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FCLE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on the computer.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There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is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one session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for the FCLE.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7" y="4352277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session will last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160 minutes</a:t>
              </a:r>
              <a:r>
                <a:rPr lang="en-US" sz="2000" b="1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and you will answer around 80 multiple-choice questions.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haven’t finished at the end of the session, you may continue working up to </a:t>
              </a:r>
              <a:r>
                <a:rPr lang="en-US" sz="2000" b="1" kern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half a school day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Florida Civic Literacy Exam (FCLE)</a:t>
            </a:r>
          </a:p>
        </p:txBody>
      </p:sp>
    </p:spTree>
    <p:extLst>
      <p:ext uri="{BB962C8B-B14F-4D97-AF65-F5344CB8AC3E}">
        <p14:creationId xmlns:p14="http://schemas.microsoft.com/office/powerpoint/2010/main" val="1720457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tomarán el FCLE en la computadora.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Hay una sesión para el FCLE.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7" y="4352277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La sesión tendrá una duración de 160 minutos y responderás alrededor de 80 preguntas de opción múltiple.</a:t>
              </a:r>
              <a:endParaRPr lang="en-US" sz="2000" kern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has terminado al final de la sesión, podrás continuar trabajando hasta media jornada lectiva.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36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Examen de </a:t>
            </a:r>
            <a:r>
              <a:rPr lang="en-US" sz="36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alfabetización</a:t>
            </a:r>
            <a:r>
              <a:rPr lang="en-US" sz="36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cívica</a:t>
            </a:r>
            <a:r>
              <a:rPr lang="en-US" sz="36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 de Florida (FCLE)</a:t>
            </a:r>
          </a:p>
        </p:txBody>
      </p:sp>
    </p:spTree>
    <p:extLst>
      <p:ext uri="{BB962C8B-B14F-4D97-AF65-F5344CB8AC3E}">
        <p14:creationId xmlns:p14="http://schemas.microsoft.com/office/powerpoint/2010/main" val="2724312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A blue rectangular sign with a computer in a circle&#10;&#10;Description automatically generated">
            <a:extLst>
              <a:ext uri="{FF2B5EF4-FFF2-40B4-BE49-F238E27FC236}">
                <a16:creationId xmlns:a16="http://schemas.microsoft.com/office/drawing/2014/main" id="{723C3368-306A-A823-6080-3217C2C84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8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9CBB1FCF-59EC-446E-5A0C-EA80C760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70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84B29FA2-02C5-01FE-EFB5-6B0A7410F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38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9F942710-3E60-8F3C-BB08-F8554474F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05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 descr="A close-up of a course&#10;&#10;Description automatically generated">
            <a:extLst>
              <a:ext uri="{FF2B5EF4-FFF2-40B4-BE49-F238E27FC236}">
                <a16:creationId xmlns:a16="http://schemas.microsoft.com/office/drawing/2014/main" id="{954DDF91-3400-FC39-6CBD-1CF70FC69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3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 descr="A blue rectangular object with text&#10;&#10;Description automatically generated">
            <a:extLst>
              <a:ext uri="{FF2B5EF4-FFF2-40B4-BE49-F238E27FC236}">
                <a16:creationId xmlns:a16="http://schemas.microsoft.com/office/drawing/2014/main" id="{15FA538B-C7AE-C6B5-F43B-95A8D7F9C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9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 descr="A blue and white paper with text&#10;&#10;Description automatically generated">
            <a:extLst>
              <a:ext uri="{FF2B5EF4-FFF2-40B4-BE49-F238E27FC236}">
                <a16:creationId xmlns:a16="http://schemas.microsoft.com/office/drawing/2014/main" id="{B6BA2C2D-0AAB-EAEE-272C-D99CDD1A9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0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25374425"/>
              </p:ext>
            </p:extLst>
          </p:nvPr>
        </p:nvGraphicFramePr>
        <p:xfrm>
          <a:off x="0" y="1927225"/>
          <a:ext cx="9634538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Invalidación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de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prueba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A blue and white sign with text&#10;&#10;Description automatically generated">
            <a:extLst>
              <a:ext uri="{FF2B5EF4-FFF2-40B4-BE49-F238E27FC236}">
                <a16:creationId xmlns:a16="http://schemas.microsoft.com/office/drawing/2014/main" id="{855CDBD7-12E5-671C-FAE5-C930250B6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16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2EC3E-9727-8220-2A6A-0360E0E7C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C1CAB3-1F22-5D1E-08DA-080776ED3F3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3B4F8-2CDA-CF8A-4E4A-5932572F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779"/>
            <a:ext cx="9144000" cy="59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4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27252-5481-B308-6334-7A118FB97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95DAB-130C-4222-6F6F-2D1E725A7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88B3AA-8F2F-92D4-D523-6B2112A71B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FAFB1-67DB-7A0E-721B-DFC590988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453"/>
            <a:ext cx="9144000" cy="59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76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2EC3E-9727-8220-2A6A-0360E0E7C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C1CAB3-1F22-5D1E-08DA-080776ED3F3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P TESTING">
            <a:extLst>
              <a:ext uri="{FF2B5EF4-FFF2-40B4-BE49-F238E27FC236}">
                <a16:creationId xmlns:a16="http://schemas.microsoft.com/office/drawing/2014/main" id="{F6BED7DB-C4F3-7F44-F5E7-AA8EF037B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-28575"/>
            <a:ext cx="8391525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14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B66631-58B9-F2F8-7541-18D97EFC0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Make sure your child gets plenty of rest the night before the test.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On the morning of the test, your child needs to get up in plenty of time so he/she won't feel rushed. 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Feed your child a good breakfast. Research shows that children do better on tests if they have had a good breakfast. 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Do as much as you can to make your child feel comfortable. Try not to say things to make him/her feel more nervous. 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Reassure your child that no matter the outcome of the test you will still love him/her. Encourage them to simply do their best. 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Give your child praise even if he or she didn't do well on the test.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EAD67B-342A-B539-032A-52E0F99C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Testing Tips for Parents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44AB9-3AA5-B14A-06C3-B295F2DC6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06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B66631-58B9-F2F8-7541-18D97EFC0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26" y="1676400"/>
            <a:ext cx="8224699" cy="3852006"/>
          </a:xfrm>
        </p:spPr>
        <p:txBody>
          <a:bodyPr/>
          <a:lstStyle/>
          <a:p>
            <a:r>
              <a:rPr lang="es-ES" dirty="0">
                <a:latin typeface="Franklin Gothic Medium Cond" panose="020B0606030402020204" pitchFamily="34" charset="0"/>
              </a:rPr>
              <a:t>Asegúrese de que su hijo descanse lo suficiente la noche anterior al examen.</a:t>
            </a:r>
          </a:p>
          <a:p>
            <a:r>
              <a:rPr lang="es-ES" dirty="0">
                <a:latin typeface="Franklin Gothic Medium Cond" panose="020B0606030402020204" pitchFamily="34" charset="0"/>
              </a:rPr>
              <a:t>La mañana del examen, su hijo debe levantarse con tiempo suficiente para no sentirse apurado.</a:t>
            </a:r>
          </a:p>
          <a:p>
            <a:r>
              <a:rPr lang="es-ES" dirty="0">
                <a:latin typeface="Franklin Gothic Medium Cond" panose="020B0606030402020204" pitchFamily="34" charset="0"/>
              </a:rPr>
              <a:t>Alimente a su hijo con un buen desayuno. Las investigaciones muestran que los niños obtienen mejores resultados en los exámenes si han desayunado bien.</a:t>
            </a:r>
          </a:p>
          <a:p>
            <a:r>
              <a:rPr lang="es-ES" dirty="0">
                <a:latin typeface="Franklin Gothic Medium Cond" panose="020B0606030402020204" pitchFamily="34" charset="0"/>
              </a:rPr>
              <a:t>Haga todo lo que pueda para que su hijo se sienta cómodo. Trate de no decir cosas que le pongan más nervioso.</a:t>
            </a:r>
          </a:p>
          <a:p>
            <a:r>
              <a:rPr lang="es-ES" dirty="0">
                <a:latin typeface="Franklin Gothic Medium Cond" panose="020B0606030402020204" pitchFamily="34" charset="0"/>
              </a:rPr>
              <a:t>Asegúrele a su hijo que, sin importar el resultado de la prueba, usted lo seguirá queriendo. Anímelos a simplemente hacer lo mejor que puedan.</a:t>
            </a:r>
          </a:p>
          <a:p>
            <a:r>
              <a:rPr lang="es-ES" dirty="0">
                <a:latin typeface="Franklin Gothic Medium Cond" panose="020B0606030402020204" pitchFamily="34" charset="0"/>
              </a:rPr>
              <a:t>Elogie a su hijo incluso si no obtuvo buenos resultados en el examen.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EAD67B-342A-B539-032A-52E0F99C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05" y="901919"/>
            <a:ext cx="8224837" cy="774481"/>
          </a:xfrm>
        </p:spPr>
        <p:txBody>
          <a:bodyPr/>
          <a:lstStyle/>
          <a:p>
            <a:r>
              <a:rPr lang="es-ES" dirty="0">
                <a:latin typeface="Franklin Gothic Medium Cond" panose="020B0606030402020204" pitchFamily="34" charset="0"/>
              </a:rPr>
              <a:t>Consejos de prueba para los padres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44AB9-3AA5-B14A-06C3-B295F2DC6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ched Right Arrow 15"/>
          <p:cNvSpPr/>
          <p:nvPr/>
        </p:nvSpPr>
        <p:spPr>
          <a:xfrm>
            <a:off x="304799" y="4191003"/>
            <a:ext cx="8534401" cy="134112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854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If your test is invalidated, </a:t>
            </a:r>
          </a:p>
        </p:txBody>
      </p:sp>
      <p:sp>
        <p:nvSpPr>
          <p:cNvPr id="18" name="Oval 17"/>
          <p:cNvSpPr/>
          <p:nvPr/>
        </p:nvSpPr>
        <p:spPr>
          <a:xfrm>
            <a:off x="137856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7180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it means that your test</a:t>
            </a:r>
            <a:br>
              <a:rPr lang="en-US" sz="2400" kern="1200" dirty="0">
                <a:latin typeface="Franklin Gothic Medium Cond" panose="020B0606030402020204" pitchFamily="34" charset="0"/>
              </a:rPr>
            </a:br>
            <a:r>
              <a:rPr lang="en-US" sz="2400" b="1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will not be scored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,</a:t>
            </a:r>
            <a:r>
              <a:rPr lang="en-US" sz="2400" kern="1200" dirty="0">
                <a:latin typeface="Franklin Gothic Medium Cond" panose="020B0606030402020204" pitchFamily="34" charset="0"/>
              </a:rPr>
              <a:t> </a:t>
            </a:r>
          </a:p>
        </p:txBody>
      </p:sp>
      <p:sp>
        <p:nvSpPr>
          <p:cNvPr id="20" name="Oval 19"/>
          <p:cNvSpPr/>
          <p:nvPr/>
        </p:nvSpPr>
        <p:spPr>
          <a:xfrm>
            <a:off x="3977639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63904" y="2819400"/>
            <a:ext cx="2360900" cy="1341120"/>
          </a:xfrm>
          <a:custGeom>
            <a:avLst/>
            <a:gdLst>
              <a:gd name="connsiteX0" fmla="*/ 0 w 2360900"/>
              <a:gd name="connsiteY0" fmla="*/ 0 h 1341120"/>
              <a:gd name="connsiteX1" fmla="*/ 2360900 w 2360900"/>
              <a:gd name="connsiteY1" fmla="*/ 0 h 1341120"/>
              <a:gd name="connsiteX2" fmla="*/ 2360900 w 2360900"/>
              <a:gd name="connsiteY2" fmla="*/ 1341120 h 1341120"/>
              <a:gd name="connsiteX3" fmla="*/ 0 w 2360900"/>
              <a:gd name="connsiteY3" fmla="*/ 1341120 h 1341120"/>
              <a:gd name="connsiteX4" fmla="*/ 0 w 2360900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900" h="1341120">
                <a:moveTo>
                  <a:pt x="0" y="0"/>
                </a:moveTo>
                <a:lnTo>
                  <a:pt x="2360900" y="0"/>
                </a:lnTo>
                <a:lnTo>
                  <a:pt x="23609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and you </a:t>
            </a:r>
            <a:r>
              <a:rPr lang="en-US" sz="240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will </a:t>
            </a:r>
            <a:r>
              <a:rPr lang="en-US" sz="2400" i="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not be able to </a:t>
            </a:r>
            <a:br>
              <a:rPr lang="en-US" sz="2400" i="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</a:br>
            <a:r>
              <a:rPr lang="en-US" sz="2400" i="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retake </a:t>
            </a:r>
            <a:r>
              <a:rPr lang="en-US" sz="2400" i="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the same test during this window.</a:t>
            </a:r>
          </a:p>
        </p:txBody>
      </p:sp>
      <p:sp>
        <p:nvSpPr>
          <p:cNvPr id="22" name="Oval 21"/>
          <p:cNvSpPr/>
          <p:nvPr/>
        </p:nvSpPr>
        <p:spPr>
          <a:xfrm>
            <a:off x="657671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Test Invalidation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37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ched Right Arrow 15"/>
          <p:cNvSpPr/>
          <p:nvPr/>
        </p:nvSpPr>
        <p:spPr>
          <a:xfrm>
            <a:off x="304799" y="4191003"/>
            <a:ext cx="8534401" cy="134112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854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Si su prueba es invalidada,</a:t>
            </a:r>
            <a:endParaRPr lang="en-US" sz="2400" kern="12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7856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7180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significa que su prueba no será calificada,</a:t>
            </a:r>
            <a:endParaRPr lang="en-US" sz="2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77639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63904" y="2819400"/>
            <a:ext cx="2360900" cy="1341120"/>
          </a:xfrm>
          <a:custGeom>
            <a:avLst/>
            <a:gdLst>
              <a:gd name="connsiteX0" fmla="*/ 0 w 2360900"/>
              <a:gd name="connsiteY0" fmla="*/ 0 h 1341120"/>
              <a:gd name="connsiteX1" fmla="*/ 2360900 w 2360900"/>
              <a:gd name="connsiteY1" fmla="*/ 0 h 1341120"/>
              <a:gd name="connsiteX2" fmla="*/ 2360900 w 2360900"/>
              <a:gd name="connsiteY2" fmla="*/ 1341120 h 1341120"/>
              <a:gd name="connsiteX3" fmla="*/ 0 w 2360900"/>
              <a:gd name="connsiteY3" fmla="*/ 1341120 h 1341120"/>
              <a:gd name="connsiteX4" fmla="*/ 0 w 2360900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900" h="1341120">
                <a:moveTo>
                  <a:pt x="0" y="0"/>
                </a:moveTo>
                <a:lnTo>
                  <a:pt x="2360900" y="0"/>
                </a:lnTo>
                <a:lnTo>
                  <a:pt x="23609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y no podrá volver a realizar el mismo examen durante este período.</a:t>
            </a:r>
            <a:endParaRPr lang="en-US" sz="2400" i="0" kern="12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7671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Invalidación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de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prueba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92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066800"/>
            <a:ext cx="9144000" cy="7381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1. Remove all electronic devices.</a:t>
            </a:r>
            <a:endParaRPr lang="en-US" sz="4400" dirty="0">
              <a:solidFill>
                <a:schemeClr val="bg2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459614"/>
            <a:ext cx="4572000" cy="317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have an electronic device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at your desk,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in your pocket,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or anywhere you can reach it during testing or while on a break,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4164" y="5811560"/>
            <a:ext cx="57334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your test will not be scored.</a:t>
            </a:r>
            <a:endParaRPr lang="en-US" sz="4400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  <a:p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To make sure your test is scored…</a:t>
            </a:r>
          </a:p>
        </p:txBody>
      </p:sp>
    </p:spTree>
    <p:extLst>
      <p:ext uri="{BB962C8B-B14F-4D97-AF65-F5344CB8AC3E}">
        <p14:creationId xmlns:p14="http://schemas.microsoft.com/office/powerpoint/2010/main" val="28782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066800"/>
            <a:ext cx="9144000" cy="7381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1. </a:t>
            </a:r>
            <a:r>
              <a:rPr lang="es-E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Retire todos los dispositivos electrónicos</a:t>
            </a: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.</a:t>
            </a:r>
            <a:endParaRPr lang="en-US" sz="4400" dirty="0">
              <a:solidFill>
                <a:schemeClr val="bg2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981200"/>
            <a:ext cx="457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Si tienes un dispositivo electrónico</a:t>
            </a:r>
          </a:p>
          <a:p>
            <a:pPr marL="457200" lvl="3" indent="-4572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en tu escritorio,</a:t>
            </a:r>
          </a:p>
          <a:p>
            <a:pPr marL="457200" lvl="3" indent="-4572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en tu bolsillo,</a:t>
            </a:r>
          </a:p>
          <a:p>
            <a:pPr marL="457200" lvl="3" indent="-4572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 en cualquier lugar donde pueda alcanzarlo durante las pruebas o durante un descanso,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4164" y="5901550"/>
            <a:ext cx="643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s-E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su prueba no será calificada.</a:t>
            </a:r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Franklin Gothic Medium Cond" panose="020B0606030402020204" pitchFamily="34" charset="0"/>
              </a:rPr>
              <a:t>Para asegurarse de que su examen sea calificado.</a:t>
            </a:r>
            <a:endParaRPr lang="en-US" sz="16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9702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3000" y="6675437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32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Electronic Devices Include: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Electronic Devices Include: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8032" y="2583776"/>
            <a:ext cx="1365956" cy="3124201"/>
            <a:chOff x="228600" y="2057399"/>
            <a:chExt cx="1637109" cy="3733801"/>
          </a:xfrm>
        </p:grpSpPr>
        <p:sp>
          <p:nvSpPr>
            <p:cNvPr id="20" name="Freeform 19"/>
            <p:cNvSpPr/>
            <p:nvPr/>
          </p:nvSpPr>
          <p:spPr>
            <a:xfrm>
              <a:off x="228600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Cell phones or smartphones 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77713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2" name="Picture 2" descr="Image result for images clip art cell phones free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5" t="11495" r="32069" b="10919"/>
            <a:stretch/>
          </p:blipFill>
          <p:spPr bwMode="auto">
            <a:xfrm>
              <a:off x="753642" y="2514279"/>
              <a:ext cx="587023" cy="1219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grpSp>
        <p:nvGrpSpPr>
          <p:cNvPr id="38" name="Group 37"/>
          <p:cNvGrpSpPr/>
          <p:nvPr/>
        </p:nvGrpSpPr>
        <p:grpSpPr>
          <a:xfrm>
            <a:off x="1796483" y="2581517"/>
            <a:ext cx="1365956" cy="3124201"/>
            <a:chOff x="1914822" y="2057399"/>
            <a:chExt cx="1637109" cy="3733801"/>
          </a:xfrm>
        </p:grpSpPr>
        <p:sp>
          <p:nvSpPr>
            <p:cNvPr id="22" name="Freeform 21"/>
            <p:cNvSpPr/>
            <p:nvPr/>
          </p:nvSpPr>
          <p:spPr>
            <a:xfrm>
              <a:off x="1914822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50" kern="1200" dirty="0">
                  <a:latin typeface="Franklin Gothic Medium Cond" panose="020B0606030402020204" pitchFamily="34" charset="0"/>
                </a:rPr>
                <a:t>Smartwatches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963935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5635" y="2491989"/>
              <a:ext cx="726404" cy="124149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203417" y="2581517"/>
            <a:ext cx="1365956" cy="3124201"/>
            <a:chOff x="3601045" y="2057399"/>
            <a:chExt cx="1637109" cy="3733801"/>
          </a:xfrm>
        </p:grpSpPr>
        <p:sp>
          <p:nvSpPr>
            <p:cNvPr id="24" name="Freeform 23"/>
            <p:cNvSpPr/>
            <p:nvPr/>
          </p:nvSpPr>
          <p:spPr>
            <a:xfrm>
              <a:off x="3601045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Handheld video games and tablets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650158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833">
                          <a14:foregroundMark x1="18500" y1="3562" x2="18500" y2="3562"/>
                          <a14:foregroundMark x1="2500" y1="5089" x2="2500" y2="5089"/>
                          <a14:foregroundMark x1="5000" y1="2290" x2="5000" y2="2290"/>
                          <a14:foregroundMark x1="6500" y1="5852" x2="6500" y2="5852"/>
                          <a14:foregroundMark x1="3500" y1="15522" x2="3500" y2="15522"/>
                          <a14:foregroundMark x1="2333" y1="26463" x2="2833" y2="26718"/>
                          <a14:foregroundMark x1="11167" y1="32316" x2="11167" y2="32316"/>
                          <a14:foregroundMark x1="15167" y1="51399" x2="15167" y2="51399"/>
                          <a14:foregroundMark x1="40500" y1="61832" x2="40500" y2="61832"/>
                          <a14:foregroundMark x1="44833" y1="48346" x2="44833" y2="48346"/>
                          <a14:foregroundMark x1="50500" y1="30025" x2="50500" y2="30025"/>
                          <a14:foregroundMark x1="41500" y1="19084" x2="41500" y2="19084"/>
                          <a14:foregroundMark x1="42667" y1="10941" x2="42667" y2="10941"/>
                          <a14:foregroundMark x1="50667" y1="8397" x2="50667" y2="8397"/>
                          <a14:foregroundMark x1="52500" y1="15267" x2="52500" y2="15267"/>
                          <a14:foregroundMark x1="52667" y1="22137" x2="52667" y2="22137"/>
                          <a14:foregroundMark x1="51833" y1="18575" x2="51833" y2="18575"/>
                          <a14:foregroundMark x1="52000" y1="10941" x2="52000" y2="10941"/>
                          <a14:foregroundMark x1="56667" y1="5598" x2="56667" y2="5598"/>
                          <a14:foregroundMark x1="57333" y1="4580" x2="57333" y2="4580"/>
                          <a14:foregroundMark x1="58833" y1="3053" x2="58833" y2="3053"/>
                          <a14:foregroundMark x1="70167" y1="3308" x2="70167" y2="3308"/>
                          <a14:foregroundMark x1="71667" y1="7125" x2="71667" y2="7125"/>
                          <a14:foregroundMark x1="77167" y1="6361" x2="77167" y2="6361"/>
                          <a14:foregroundMark x1="78167" y1="3562" x2="78167" y2="3562"/>
                          <a14:foregroundMark x1="82333" y1="3053" x2="82333" y2="3053"/>
                          <a14:foregroundMark x1="82833" y1="41221" x2="82833" y2="41221"/>
                          <a14:foregroundMark x1="88167" y1="34351" x2="88167" y2="34351"/>
                          <a14:foregroundMark x1="94833" y1="27481" x2="94833" y2="27481"/>
                          <a14:foregroundMark x1="97833" y1="26972" x2="97833" y2="26972"/>
                          <a14:foregroundMark x1="93833" y1="33842" x2="93833" y2="33842"/>
                          <a14:foregroundMark x1="64667" y1="59033" x2="64667" y2="59033"/>
                          <a14:foregroundMark x1="55667" y1="69466" x2="55667" y2="69466"/>
                          <a14:foregroundMark x1="65167" y1="81679" x2="65167" y2="81679"/>
                          <a14:foregroundMark x1="71500" y1="76590" x2="71500" y2="76590"/>
                          <a14:foregroundMark x1="73167" y1="64631" x2="73167" y2="64631"/>
                          <a14:foregroundMark x1="77833" y1="70483" x2="78500" y2="70992"/>
                          <a14:foregroundMark x1="80667" y1="72774" x2="80667" y2="72774"/>
                          <a14:foregroundMark x1="80333" y1="63359" x2="80333" y2="63359"/>
                          <a14:foregroundMark x1="81667" y1="57252" x2="82167" y2="56489"/>
                          <a14:foregroundMark x1="79500" y1="37405" x2="79500" y2="37405"/>
                          <a14:foregroundMark x1="75167" y1="23664" x2="75167" y2="23664"/>
                          <a14:foregroundMark x1="65167" y1="17557" x2="65167" y2="17557"/>
                          <a14:foregroundMark x1="59333" y1="14504" x2="59333" y2="14504"/>
                          <a14:foregroundMark x1="60000" y1="23410" x2="60000" y2="23410"/>
                          <a14:foregroundMark x1="70333" y1="20865" x2="70333" y2="20865"/>
                          <a14:foregroundMark x1="35833" y1="25191" x2="35833" y2="25191"/>
                          <a14:foregroundMark x1="36667" y1="20865" x2="36667" y2="20865"/>
                          <a14:foregroundMark x1="31000" y1="18830" x2="31000" y2="18830"/>
                          <a14:foregroundMark x1="34667" y1="18830" x2="34667" y2="18830"/>
                          <a14:foregroundMark x1="34000" y1="10687" x2="34000" y2="10687"/>
                          <a14:foregroundMark x1="33000" y1="9160" x2="33000" y2="9160"/>
                          <a14:foregroundMark x1="28333" y1="16539" x2="28333" y2="16539"/>
                          <a14:foregroundMark x1="13333" y1="17557" x2="13333" y2="17557"/>
                          <a14:foregroundMark x1="9667" y1="20611" x2="9667" y2="20611"/>
                          <a14:foregroundMark x1="12167" y1="14249" x2="12167" y2="14249"/>
                          <a14:foregroundMark x1="13500" y1="7888" x2="13500" y2="7888"/>
                          <a14:foregroundMark x1="4500" y1="39440" x2="4500" y2="39440"/>
                          <a14:foregroundMark x1="1500" y1="39186" x2="1500" y2="39186"/>
                          <a14:foregroundMark x1="1667" y1="54453" x2="1667" y2="54453"/>
                          <a14:foregroundMark x1="5833" y1="63359" x2="6500" y2="63359"/>
                          <a14:foregroundMark x1="18833" y1="59542" x2="18833" y2="59542"/>
                          <a14:foregroundMark x1="28000" y1="75827" x2="28000" y2="75827"/>
                          <a14:foregroundMark x1="27833" y1="48092" x2="27833" y2="48092"/>
                          <a14:foregroundMark x1="38500" y1="38422" x2="38500" y2="38422"/>
                          <a14:foregroundMark x1="34500" y1="54707" x2="34500" y2="54707"/>
                          <a14:foregroundMark x1="36667" y1="63359" x2="36667" y2="63359"/>
                          <a14:foregroundMark x1="52667" y1="46565" x2="52667" y2="46565"/>
                          <a14:foregroundMark x1="64667" y1="44529" x2="64667" y2="44529"/>
                          <a14:foregroundMark x1="71667" y1="31807" x2="71667" y2="31807"/>
                          <a14:foregroundMark x1="59333" y1="36896" x2="59333" y2="36896"/>
                          <a14:foregroundMark x1="39000" y1="35115" x2="39000" y2="35115"/>
                          <a14:foregroundMark x1="22167" y1="38931" x2="22167" y2="38931"/>
                          <a14:foregroundMark x1="17000" y1="38931" x2="17000" y2="38931"/>
                          <a14:foregroundMark x1="16500" y1="47328" x2="16500" y2="47328"/>
                          <a14:foregroundMark x1="9833" y1="63359" x2="9833" y2="63359"/>
                          <a14:foregroundMark x1="12500" y1="74555" x2="12500" y2="74555"/>
                          <a14:foregroundMark x1="27167" y1="74046" x2="27167" y2="74046"/>
                          <a14:foregroundMark x1="20667" y1="78626" x2="20667" y2="78626"/>
                          <a14:foregroundMark x1="22000" y1="81170" x2="25833" y2="82952"/>
                          <a14:foregroundMark x1="31500" y1="83715" x2="31500" y2="83715"/>
                          <a14:foregroundMark x1="41833" y1="76590" x2="41833" y2="76590"/>
                          <a14:foregroundMark x1="39167" y1="89313" x2="39167" y2="89313"/>
                          <a14:foregroundMark x1="54833" y1="91603" x2="54833" y2="91603"/>
                          <a14:foregroundMark x1="69500" y1="91603" x2="69500" y2="91603"/>
                          <a14:foregroundMark x1="74000" y1="89059" x2="74000" y2="89059"/>
                          <a14:foregroundMark x1="77833" y1="86514" x2="77833" y2="86514"/>
                          <a14:foregroundMark x1="82667" y1="89822" x2="82667" y2="89822"/>
                          <a14:foregroundMark x1="72833" y1="97964" x2="72833" y2="97964"/>
                          <a14:foregroundMark x1="57333" y1="95929" x2="57333" y2="95929"/>
                          <a14:foregroundMark x1="51000" y1="97201" x2="51000" y2="97201"/>
                          <a14:foregroundMark x1="41500" y1="98219" x2="41500" y2="98219"/>
                          <a14:foregroundMark x1="32333" y1="98728" x2="32333" y2="98728"/>
                          <a14:foregroundMark x1="31333" y1="98728" x2="31333" y2="98728"/>
                          <a14:foregroundMark x1="18000" y1="98473" x2="18000" y2="98473"/>
                          <a14:foregroundMark x1="7833" y1="98982" x2="7833" y2="98982"/>
                          <a14:foregroundMark x1="3833" y1="95420" x2="3833" y2="95420"/>
                        </a14:backgroundRemoval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37430" y="2674680"/>
              <a:ext cx="1267969" cy="83052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4582638" y="2581516"/>
            <a:ext cx="1365956" cy="3124201"/>
            <a:chOff x="5287267" y="2057399"/>
            <a:chExt cx="1637109" cy="3733801"/>
          </a:xfrm>
        </p:grpSpPr>
        <p:sp>
          <p:nvSpPr>
            <p:cNvPr id="26" name="Freeform 25"/>
            <p:cNvSpPr/>
            <p:nvPr/>
          </p:nvSpPr>
          <p:spPr>
            <a:xfrm>
              <a:off x="5287267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Cameras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5336381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10297" y="2639136"/>
              <a:ext cx="1191048" cy="90160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961859" y="2567750"/>
            <a:ext cx="1365956" cy="3124201"/>
            <a:chOff x="6973490" y="2057399"/>
            <a:chExt cx="1637109" cy="3733801"/>
          </a:xfrm>
        </p:grpSpPr>
        <p:sp>
          <p:nvSpPr>
            <p:cNvPr id="28" name="Freeform 27"/>
            <p:cNvSpPr/>
            <p:nvPr/>
          </p:nvSpPr>
          <p:spPr>
            <a:xfrm>
              <a:off x="6973490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latin typeface="Franklin Gothic Medium Cond" panose="020B0606030402020204" pitchFamily="34" charset="0"/>
                </a:rPr>
                <a:t>Bluetooth/ wireless headphones/ earbuds v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7022603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1" name="Picture 30" descr="Apple Outline Clipart Free Stock Photo - Public Domain ...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1" t="8687" r="10399" b="17629"/>
            <a:stretch/>
          </p:blipFill>
          <p:spPr>
            <a:xfrm>
              <a:off x="7229771" y="2599091"/>
              <a:ext cx="1124545" cy="1049575"/>
            </a:xfrm>
            <a:prstGeom prst="rect">
              <a:avLst/>
            </a:prstGeom>
          </p:spPr>
        </p:pic>
      </p:grpSp>
      <p:sp>
        <p:nvSpPr>
          <p:cNvPr id="3" name="Freeform 27">
            <a:extLst>
              <a:ext uri="{FF2B5EF4-FFF2-40B4-BE49-F238E27FC236}">
                <a16:creationId xmlns:a16="http://schemas.microsoft.com/office/drawing/2014/main" id="{214DF184-0395-6CE4-1963-F32CDF507C3D}"/>
              </a:ext>
            </a:extLst>
          </p:cNvPr>
          <p:cNvSpPr/>
          <p:nvPr/>
        </p:nvSpPr>
        <p:spPr>
          <a:xfrm>
            <a:off x="7410310" y="2553984"/>
            <a:ext cx="1365956" cy="3124201"/>
          </a:xfrm>
          <a:custGeom>
            <a:avLst/>
            <a:gdLst>
              <a:gd name="connsiteX0" fmla="*/ 0 w 1637109"/>
              <a:gd name="connsiteY0" fmla="*/ 163711 h 4708525"/>
              <a:gd name="connsiteX1" fmla="*/ 163711 w 1637109"/>
              <a:gd name="connsiteY1" fmla="*/ 0 h 4708525"/>
              <a:gd name="connsiteX2" fmla="*/ 1473398 w 1637109"/>
              <a:gd name="connsiteY2" fmla="*/ 0 h 4708525"/>
              <a:gd name="connsiteX3" fmla="*/ 1637109 w 1637109"/>
              <a:gd name="connsiteY3" fmla="*/ 163711 h 4708525"/>
              <a:gd name="connsiteX4" fmla="*/ 1637109 w 1637109"/>
              <a:gd name="connsiteY4" fmla="*/ 4544814 h 4708525"/>
              <a:gd name="connsiteX5" fmla="*/ 1473398 w 1637109"/>
              <a:gd name="connsiteY5" fmla="*/ 4708525 h 4708525"/>
              <a:gd name="connsiteX6" fmla="*/ 163711 w 1637109"/>
              <a:gd name="connsiteY6" fmla="*/ 4708525 h 4708525"/>
              <a:gd name="connsiteX7" fmla="*/ 0 w 1637109"/>
              <a:gd name="connsiteY7" fmla="*/ 4544814 h 4708525"/>
              <a:gd name="connsiteX8" fmla="*/ 0 w 1637109"/>
              <a:gd name="connsiteY8" fmla="*/ 163711 h 470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7109" h="4708525">
                <a:moveTo>
                  <a:pt x="0" y="163711"/>
                </a:moveTo>
                <a:cubicBezTo>
                  <a:pt x="0" y="73296"/>
                  <a:pt x="73296" y="0"/>
                  <a:pt x="163711" y="0"/>
                </a:cubicBezTo>
                <a:lnTo>
                  <a:pt x="1473398" y="0"/>
                </a:lnTo>
                <a:cubicBezTo>
                  <a:pt x="1563813" y="0"/>
                  <a:pt x="1637109" y="73296"/>
                  <a:pt x="1637109" y="163711"/>
                </a:cubicBezTo>
                <a:lnTo>
                  <a:pt x="1637109" y="4544814"/>
                </a:lnTo>
                <a:cubicBezTo>
                  <a:pt x="1637109" y="4635229"/>
                  <a:pt x="1563813" y="4708525"/>
                  <a:pt x="1473398" y="4708525"/>
                </a:cubicBezTo>
                <a:lnTo>
                  <a:pt x="163711" y="4708525"/>
                </a:lnTo>
                <a:cubicBezTo>
                  <a:pt x="73296" y="4708525"/>
                  <a:pt x="0" y="4635229"/>
                  <a:pt x="0" y="4544814"/>
                </a:cubicBezTo>
                <a:lnTo>
                  <a:pt x="0" y="163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1968754" rIns="85344" bIns="1027049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 dirty="0"/>
          </a:p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 dirty="0"/>
          </a:p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latin typeface="Franklin Gothic Medium Cond" panose="020B0606030402020204" pitchFamily="34" charset="0"/>
              </a:rPr>
              <a:t>Smart Glasses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A92C3C-A80C-B35B-7852-B62F1896ACF1}"/>
              </a:ext>
            </a:extLst>
          </p:cNvPr>
          <p:cNvSpPr/>
          <p:nvPr/>
        </p:nvSpPr>
        <p:spPr>
          <a:xfrm>
            <a:off x="7459952" y="2798314"/>
            <a:ext cx="1283998" cy="13119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1028" name="Picture 4" descr="Smart Glasses PNG Transparent Images Free Download | Vector ...">
            <a:extLst>
              <a:ext uri="{FF2B5EF4-FFF2-40B4-BE49-F238E27FC236}">
                <a16:creationId xmlns:a16="http://schemas.microsoft.com/office/drawing/2014/main" id="{4CC71828-6E9D-1A64-6277-830F0ED6A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72" y="3039701"/>
            <a:ext cx="968752" cy="848375"/>
          </a:xfrm>
          <a:prstGeom prst="rect">
            <a:avLst/>
          </a:prstGeom>
          <a:noFill/>
          <a:ln>
            <a:solidFill>
              <a:srgbClr val="3366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304799" y="2024687"/>
            <a:ext cx="8534401" cy="3413760"/>
          </a:xfrm>
          <a:prstGeom prst="leftRightRibbon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28927" y="2622095"/>
            <a:ext cx="2816352" cy="1672742"/>
          </a:xfrm>
          <a:custGeom>
            <a:avLst/>
            <a:gdLst>
              <a:gd name="connsiteX0" fmla="*/ 0 w 2816352"/>
              <a:gd name="connsiteY0" fmla="*/ 0 h 1672742"/>
              <a:gd name="connsiteX1" fmla="*/ 2816352 w 2816352"/>
              <a:gd name="connsiteY1" fmla="*/ 0 h 1672742"/>
              <a:gd name="connsiteX2" fmla="*/ 2816352 w 2816352"/>
              <a:gd name="connsiteY2" fmla="*/ 1672742 h 1672742"/>
              <a:gd name="connsiteX3" fmla="*/ 0 w 2816352"/>
              <a:gd name="connsiteY3" fmla="*/ 1672742 h 1672742"/>
              <a:gd name="connsiteX4" fmla="*/ 0 w 2816352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352" h="1672742">
                <a:moveTo>
                  <a:pt x="0" y="0"/>
                </a:moveTo>
                <a:lnTo>
                  <a:pt x="2816352" y="0"/>
                </a:lnTo>
                <a:lnTo>
                  <a:pt x="2816352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>
                <a:latin typeface="Franklin Gothic Medium Cond" panose="020B0606030402020204" pitchFamily="34" charset="0"/>
              </a:rPr>
              <a:t>Your teacher may collect electronic devices</a:t>
            </a:r>
          </a:p>
        </p:txBody>
      </p:sp>
      <p:sp>
        <p:nvSpPr>
          <p:cNvPr id="10" name="Freeform 9"/>
          <p:cNvSpPr/>
          <p:nvPr/>
        </p:nvSpPr>
        <p:spPr>
          <a:xfrm>
            <a:off x="4571999" y="3168297"/>
            <a:ext cx="3328416" cy="1672742"/>
          </a:xfrm>
          <a:custGeom>
            <a:avLst/>
            <a:gdLst>
              <a:gd name="connsiteX0" fmla="*/ 0 w 3328416"/>
              <a:gd name="connsiteY0" fmla="*/ 0 h 1672742"/>
              <a:gd name="connsiteX1" fmla="*/ 3328416 w 3328416"/>
              <a:gd name="connsiteY1" fmla="*/ 0 h 1672742"/>
              <a:gd name="connsiteX2" fmla="*/ 3328416 w 3328416"/>
              <a:gd name="connsiteY2" fmla="*/ 1672742 h 1672742"/>
              <a:gd name="connsiteX3" fmla="*/ 0 w 3328416"/>
              <a:gd name="connsiteY3" fmla="*/ 1672742 h 1672742"/>
              <a:gd name="connsiteX4" fmla="*/ 0 w 3328416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416" h="1672742">
                <a:moveTo>
                  <a:pt x="0" y="0"/>
                </a:moveTo>
                <a:lnTo>
                  <a:pt x="3328416" y="0"/>
                </a:lnTo>
                <a:lnTo>
                  <a:pt x="3328416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>
                <a:latin typeface="Franklin Gothic Medium Cond" panose="020B0606030402020204" pitchFamily="34" charset="0"/>
              </a:rPr>
              <a:t>or instruct you to put them away (in a locker or backpack away from your desk).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32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Electronic Devices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5612250"/>
            <a:ext cx="822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400" b="1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If you aren’t sure if something is an electronic device, please ask your teacher before the test.</a:t>
            </a:r>
          </a:p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Electronic Devices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1_PT Training">
  <a:themeElements>
    <a:clrScheme name="Delta Cost">
      <a:dk1>
        <a:sysClr val="windowText" lastClr="000000"/>
      </a:dk1>
      <a:lt1>
        <a:sysClr val="window" lastClr="FFFFFF"/>
      </a:lt1>
      <a:dk2>
        <a:srgbClr val="2F68A4"/>
      </a:dk2>
      <a:lt2>
        <a:srgbClr val="E9E9E9"/>
      </a:lt2>
      <a:accent1>
        <a:srgbClr val="2668A4"/>
      </a:accent1>
      <a:accent2>
        <a:srgbClr val="6EA256"/>
      </a:accent2>
      <a:accent3>
        <a:srgbClr val="C0504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c">
  <a:themeElements>
    <a:clrScheme name="AIR Corporate">
      <a:dk1>
        <a:srgbClr val="000000"/>
      </a:dk1>
      <a:lt1>
        <a:srgbClr val="FFFFFF"/>
      </a:lt1>
      <a:dk2>
        <a:srgbClr val="4E76A0"/>
      </a:dk2>
      <a:lt2>
        <a:srgbClr val="FFFFFF"/>
      </a:lt2>
      <a:accent1>
        <a:srgbClr val="48709F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FL_TRAININGS_PPT_TEMPLATE</Template>
  <TotalTime>77733</TotalTime>
  <Words>1622</Words>
  <Application>Microsoft Office PowerPoint</Application>
  <PresentationFormat>On-screen Show (4:3)</PresentationFormat>
  <Paragraphs>205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Franklin Gothic Demi</vt:lpstr>
      <vt:lpstr>Franklin Gothic Medium Cond</vt:lpstr>
      <vt:lpstr>FranklinGothic</vt:lpstr>
      <vt:lpstr>1_PT Training</vt:lpstr>
      <vt:lpstr>1_Basic</vt:lpstr>
      <vt:lpstr>Spring 2026  Computer-Based Assessments Grades 3–10 FAST ELA Reading, Grades 3–8 FAST Mathematics,  B.E.S.T. Writing, Statewide Science, FCLE, EOC Assessments, and 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 Devices Include:</vt:lpstr>
      <vt:lpstr>Electronic Devices</vt:lpstr>
      <vt:lpstr>Electronic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Tips for Parents</vt:lpstr>
      <vt:lpstr>Consejos de prueba para los padres</vt:lpstr>
    </vt:vector>
  </TitlesOfParts>
  <Company>American Institutes for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Information  Distribution Engine</dc:title>
  <dc:creator>mward</dc:creator>
  <cp:lastModifiedBy>Kristina Cimadevilla</cp:lastModifiedBy>
  <cp:revision>1856</cp:revision>
  <cp:lastPrinted>2020-01-24T14:44:25Z</cp:lastPrinted>
  <dcterms:created xsi:type="dcterms:W3CDTF">2011-09-10T18:05:09Z</dcterms:created>
  <dcterms:modified xsi:type="dcterms:W3CDTF">2026-03-11T19:13:00Z</dcterms:modified>
</cp:coreProperties>
</file>